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3" r:id="rId2"/>
    <p:sldId id="346" r:id="rId3"/>
    <p:sldId id="278" r:id="rId4"/>
    <p:sldId id="277" r:id="rId5"/>
    <p:sldId id="345" r:id="rId6"/>
    <p:sldId id="273" r:id="rId7"/>
    <p:sldId id="325" r:id="rId8"/>
    <p:sldId id="347" r:id="rId9"/>
    <p:sldId id="272" r:id="rId10"/>
    <p:sldId id="291" r:id="rId11"/>
    <p:sldId id="290" r:id="rId12"/>
    <p:sldId id="326" r:id="rId13"/>
    <p:sldId id="315" r:id="rId14"/>
    <p:sldId id="316" r:id="rId15"/>
    <p:sldId id="292" r:id="rId16"/>
    <p:sldId id="318" r:id="rId17"/>
    <p:sldId id="320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9A9A9"/>
        </a:solidFill>
        <a:effectLst/>
        <a:uFillTx/>
        <a:latin typeface="PT Sans" panose="020B0503020203020204"/>
        <a:ea typeface="PT Sans" panose="020B0503020203020204"/>
        <a:cs typeface="PT Sans" panose="020B0503020203020204"/>
        <a:sym typeface="PT Sans" panose="020B0503020203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00E"/>
    <a:srgbClr val="FEFDFF"/>
    <a:srgbClr val="B0B0B0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3" autoAdjust="0"/>
    <p:restoredTop sz="96292"/>
  </p:normalViewPr>
  <p:slideViewPr>
    <p:cSldViewPr snapToGrid="0" snapToObjects="1">
      <p:cViewPr>
        <p:scale>
          <a:sx n="33" d="100"/>
          <a:sy n="33" d="100"/>
        </p:scale>
        <p:origin x="-942" y="-1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69472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1242964" y="3180958"/>
            <a:ext cx="10681854" cy="6794315"/>
          </a:xfrm>
        </p:spPr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0120745" y="2660072"/>
            <a:ext cx="4114800" cy="7232073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212291" y="1846743"/>
            <a:ext cx="9171710" cy="6237384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523009" y="2971800"/>
            <a:ext cx="9001991" cy="6816436"/>
          </a:xfrm>
        </p:spPr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833720" y="1944731"/>
            <a:ext cx="9626354" cy="9114526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833719" y="2727334"/>
            <a:ext cx="7280539" cy="7263085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33719" y="2709878"/>
            <a:ext cx="7280539" cy="7280541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833719" y="2709878"/>
            <a:ext cx="7280539" cy="7280541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27414" y="1803317"/>
            <a:ext cx="4416404" cy="8942466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83972" y="1942458"/>
            <a:ext cx="20016055" cy="8376510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975312" y="3620296"/>
            <a:ext cx="6441691" cy="6475408"/>
          </a:xfrm>
          <a:prstGeom prst="diamond">
            <a:avLst/>
          </a:prstGeo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8982" y="-25645"/>
            <a:ext cx="12600652" cy="13741645"/>
          </a:xfrm>
        </p:spPr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184401" y="1612900"/>
            <a:ext cx="20015199" cy="8248650"/>
          </a:xfrm>
          <a:custGeom>
            <a:avLst/>
            <a:gdLst>
              <a:gd name="connsiteX0" fmla="*/ 0 w 20015199"/>
              <a:gd name="connsiteY0" fmla="*/ 0 h 8248650"/>
              <a:gd name="connsiteX1" fmla="*/ 20015199 w 20015199"/>
              <a:gd name="connsiteY1" fmla="*/ 0 h 8248650"/>
              <a:gd name="connsiteX2" fmla="*/ 20015199 w 20015199"/>
              <a:gd name="connsiteY2" fmla="*/ 8248650 h 8248650"/>
              <a:gd name="connsiteX3" fmla="*/ 0 w 20015199"/>
              <a:gd name="connsiteY3" fmla="*/ 8248650 h 824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15199" h="8248650">
                <a:moveTo>
                  <a:pt x="0" y="0"/>
                </a:moveTo>
                <a:lnTo>
                  <a:pt x="20015199" y="0"/>
                </a:lnTo>
                <a:lnTo>
                  <a:pt x="20015199" y="8248650"/>
                </a:lnTo>
                <a:lnTo>
                  <a:pt x="0" y="8248650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69649" y="2552700"/>
            <a:ext cx="5791200" cy="6477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56149" y="2552700"/>
            <a:ext cx="5791200" cy="6477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42649" y="2552700"/>
            <a:ext cx="5791200" cy="6477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227529" cy="13707698"/>
          </a:xfrm>
          <a:solidFill>
            <a:srgbClr val="B0B0B0"/>
          </a:solidFill>
        </p:spPr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2192001" y="0"/>
            <a:ext cx="12192000" cy="13707698"/>
          </a:xfrm>
          <a:solidFill>
            <a:srgbClr val="878787"/>
          </a:solidFill>
        </p:spPr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832352" y="10572750"/>
            <a:ext cx="6064248" cy="8062680"/>
          </a:xfrm>
        </p:spPr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517644" y="10610850"/>
            <a:ext cx="6008605" cy="8062680"/>
          </a:xfrm>
        </p:spPr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04932" y="8805922"/>
            <a:ext cx="6739867" cy="9062978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03935" y="1725086"/>
            <a:ext cx="6051874" cy="5011878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7805" y="1725086"/>
            <a:ext cx="6051876" cy="5011878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91677" y="1725086"/>
            <a:ext cx="6051876" cy="5011878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03935" y="1852086"/>
            <a:ext cx="6051875" cy="5011878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7805" y="1852086"/>
            <a:ext cx="6051877" cy="5011878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91677" y="1852086"/>
            <a:ext cx="6051876" cy="5011878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29791" y="1874440"/>
            <a:ext cx="6053020" cy="3936513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23674" y="1874441"/>
            <a:ext cx="6053021" cy="3936513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117559" y="1874441"/>
            <a:ext cx="6053022" cy="3936513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567826" y="1877649"/>
            <a:ext cx="6111575" cy="8817431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99622" y="1877649"/>
            <a:ext cx="6103928" cy="8817431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95254" y="7863598"/>
            <a:ext cx="19993491" cy="5852401"/>
          </a:xfrm>
          <a:solidFill>
            <a:srgbClr val="B0B0B0"/>
          </a:solidFill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27413" y="1921388"/>
            <a:ext cx="6098541" cy="8817430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49366" y="1921388"/>
            <a:ext cx="6111239" cy="8817430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084018" y="1921388"/>
            <a:ext cx="6111239" cy="8817430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27414" y="4617347"/>
            <a:ext cx="6105548" cy="6121471"/>
          </a:xfrm>
        </p:spPr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043677" y="4617346"/>
            <a:ext cx="6116929" cy="6121472"/>
          </a:xfrm>
        </p:spPr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084018" y="4617346"/>
            <a:ext cx="6111239" cy="6121472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27413" y="1929670"/>
            <a:ext cx="6111240" cy="8809146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49367" y="1921387"/>
            <a:ext cx="6111239" cy="8817429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084018" y="1929670"/>
            <a:ext cx="6111240" cy="8809147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116138" y="4627564"/>
            <a:ext cx="9509125" cy="6111875"/>
          </a:xfrm>
          <a:custGeom>
            <a:avLst/>
            <a:gdLst>
              <a:gd name="connsiteX0" fmla="*/ 0 w 9509125"/>
              <a:gd name="connsiteY0" fmla="*/ 0 h 6111875"/>
              <a:gd name="connsiteX1" fmla="*/ 9509125 w 9509125"/>
              <a:gd name="connsiteY1" fmla="*/ 0 h 6111875"/>
              <a:gd name="connsiteX2" fmla="*/ 9509125 w 9509125"/>
              <a:gd name="connsiteY2" fmla="*/ 6111875 h 6111875"/>
              <a:gd name="connsiteX3" fmla="*/ 0 w 9509125"/>
              <a:gd name="connsiteY3" fmla="*/ 6111875 h 61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9125" h="6111875">
                <a:moveTo>
                  <a:pt x="0" y="0"/>
                </a:moveTo>
                <a:lnTo>
                  <a:pt x="9509125" y="0"/>
                </a:lnTo>
                <a:lnTo>
                  <a:pt x="9509125" y="6111875"/>
                </a:lnTo>
                <a:lnTo>
                  <a:pt x="0" y="611187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12758738" y="4627564"/>
            <a:ext cx="9509126" cy="6111875"/>
          </a:xfrm>
          <a:custGeom>
            <a:avLst/>
            <a:gdLst>
              <a:gd name="connsiteX0" fmla="*/ 0 w 9509126"/>
              <a:gd name="connsiteY0" fmla="*/ 0 h 6111875"/>
              <a:gd name="connsiteX1" fmla="*/ 9509126 w 9509126"/>
              <a:gd name="connsiteY1" fmla="*/ 0 h 6111875"/>
              <a:gd name="connsiteX2" fmla="*/ 9509126 w 9509126"/>
              <a:gd name="connsiteY2" fmla="*/ 6111875 h 6111875"/>
              <a:gd name="connsiteX3" fmla="*/ 0 w 9509126"/>
              <a:gd name="connsiteY3" fmla="*/ 6111875 h 61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9126" h="6111875">
                <a:moveTo>
                  <a:pt x="0" y="0"/>
                </a:moveTo>
                <a:lnTo>
                  <a:pt x="9509126" y="0"/>
                </a:lnTo>
                <a:lnTo>
                  <a:pt x="9509126" y="6111875"/>
                </a:lnTo>
                <a:lnTo>
                  <a:pt x="0" y="611187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027238" y="4627563"/>
            <a:ext cx="6099175" cy="6111875"/>
          </a:xfrm>
          <a:custGeom>
            <a:avLst/>
            <a:gdLst>
              <a:gd name="connsiteX0" fmla="*/ 0 w 6099175"/>
              <a:gd name="connsiteY0" fmla="*/ 0 h 6111875"/>
              <a:gd name="connsiteX1" fmla="*/ 6099175 w 6099175"/>
              <a:gd name="connsiteY1" fmla="*/ 0 h 6111875"/>
              <a:gd name="connsiteX2" fmla="*/ 6099175 w 6099175"/>
              <a:gd name="connsiteY2" fmla="*/ 6111875 h 6111875"/>
              <a:gd name="connsiteX3" fmla="*/ 0 w 6099175"/>
              <a:gd name="connsiteY3" fmla="*/ 6111875 h 61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9175" h="6111875">
                <a:moveTo>
                  <a:pt x="0" y="0"/>
                </a:moveTo>
                <a:lnTo>
                  <a:pt x="6099175" y="0"/>
                </a:lnTo>
                <a:lnTo>
                  <a:pt x="6099175" y="6111875"/>
                </a:lnTo>
                <a:lnTo>
                  <a:pt x="0" y="611187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9048750" y="4627563"/>
            <a:ext cx="6111875" cy="6111875"/>
          </a:xfrm>
          <a:custGeom>
            <a:avLst/>
            <a:gdLst>
              <a:gd name="connsiteX0" fmla="*/ 0 w 6111875"/>
              <a:gd name="connsiteY0" fmla="*/ 0 h 6111875"/>
              <a:gd name="connsiteX1" fmla="*/ 6111875 w 6111875"/>
              <a:gd name="connsiteY1" fmla="*/ 0 h 6111875"/>
              <a:gd name="connsiteX2" fmla="*/ 6111875 w 6111875"/>
              <a:gd name="connsiteY2" fmla="*/ 6111875 h 6111875"/>
              <a:gd name="connsiteX3" fmla="*/ 0 w 6111875"/>
              <a:gd name="connsiteY3" fmla="*/ 6111875 h 61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1875" h="6111875">
                <a:moveTo>
                  <a:pt x="0" y="0"/>
                </a:moveTo>
                <a:lnTo>
                  <a:pt x="6111875" y="0"/>
                </a:lnTo>
                <a:lnTo>
                  <a:pt x="6111875" y="6111875"/>
                </a:lnTo>
                <a:lnTo>
                  <a:pt x="0" y="611187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16084550" y="4627563"/>
            <a:ext cx="6110288" cy="6111875"/>
          </a:xfrm>
          <a:custGeom>
            <a:avLst/>
            <a:gdLst>
              <a:gd name="connsiteX0" fmla="*/ 0 w 6110288"/>
              <a:gd name="connsiteY0" fmla="*/ 0 h 6111875"/>
              <a:gd name="connsiteX1" fmla="*/ 6110288 w 6110288"/>
              <a:gd name="connsiteY1" fmla="*/ 0 h 6111875"/>
              <a:gd name="connsiteX2" fmla="*/ 6110288 w 6110288"/>
              <a:gd name="connsiteY2" fmla="*/ 6111875 h 6111875"/>
              <a:gd name="connsiteX3" fmla="*/ 0 w 6110288"/>
              <a:gd name="connsiteY3" fmla="*/ 6111875 h 61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0288" h="6111875">
                <a:moveTo>
                  <a:pt x="0" y="0"/>
                </a:moveTo>
                <a:lnTo>
                  <a:pt x="6110288" y="0"/>
                </a:lnTo>
                <a:lnTo>
                  <a:pt x="6110288" y="6111875"/>
                </a:lnTo>
                <a:lnTo>
                  <a:pt x="0" y="611187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6498" y="2552700"/>
            <a:ext cx="4259851" cy="6477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48998" y="2552700"/>
            <a:ext cx="4259851" cy="6477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11498" y="2552700"/>
            <a:ext cx="4259851" cy="6477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7273998" y="2552700"/>
            <a:ext cx="4259851" cy="6477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579718" y="2455878"/>
            <a:ext cx="4154902" cy="4154902"/>
          </a:xfrm>
          <a:solidFill>
            <a:srgbClr val="B0B0B0"/>
          </a:solidFill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872319" y="2455878"/>
            <a:ext cx="4154900" cy="4154902"/>
          </a:xfrm>
          <a:solidFill>
            <a:srgbClr val="B0B0B0"/>
          </a:solidFill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79718" y="6735777"/>
            <a:ext cx="4154902" cy="4154902"/>
          </a:xfrm>
          <a:solidFill>
            <a:srgbClr val="B0B0B0"/>
          </a:solidFill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72319" y="6735778"/>
            <a:ext cx="4154900" cy="4154901"/>
          </a:xfrm>
          <a:solidFill>
            <a:srgbClr val="B0B0B0"/>
          </a:solidFill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solidFill>
            <a:srgbClr val="B0B0B0"/>
          </a:solidFill>
        </p:spPr>
      </p:sp>
      <p:sp>
        <p:nvSpPr>
          <p:cNvPr id="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129220" y="1534049"/>
            <a:ext cx="6053022" cy="3934005"/>
          </a:xfrm>
        </p:spPr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24693" y="1534049"/>
            <a:ext cx="6053022" cy="3934005"/>
          </a:xfrm>
        </p:spPr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919595" y="1534050"/>
            <a:ext cx="6053593" cy="3934006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357197" y="8428731"/>
            <a:ext cx="1874278" cy="1861327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656174" y="8428732"/>
            <a:ext cx="1874280" cy="1861326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955153" y="8428732"/>
            <a:ext cx="1874278" cy="1861326"/>
          </a:xfrm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4955153" y="2709879"/>
            <a:ext cx="7276322" cy="5035117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2027238" y="1803400"/>
            <a:ext cx="4416425" cy="8942388"/>
          </a:xfrm>
          <a:custGeom>
            <a:avLst/>
            <a:gdLst>
              <a:gd name="connsiteX0" fmla="*/ 0 w 4416425"/>
              <a:gd name="connsiteY0" fmla="*/ 0 h 8942388"/>
              <a:gd name="connsiteX1" fmla="*/ 4416425 w 4416425"/>
              <a:gd name="connsiteY1" fmla="*/ 0 h 8942388"/>
              <a:gd name="connsiteX2" fmla="*/ 4416425 w 4416425"/>
              <a:gd name="connsiteY2" fmla="*/ 8942388 h 8942388"/>
              <a:gd name="connsiteX3" fmla="*/ 0 w 4416425"/>
              <a:gd name="connsiteY3" fmla="*/ 8942388 h 894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425" h="8942388">
                <a:moveTo>
                  <a:pt x="0" y="0"/>
                </a:moveTo>
                <a:lnTo>
                  <a:pt x="4416425" y="0"/>
                </a:lnTo>
                <a:lnTo>
                  <a:pt x="4416425" y="8942388"/>
                </a:lnTo>
                <a:lnTo>
                  <a:pt x="0" y="8942388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7265989" y="1803400"/>
            <a:ext cx="4416425" cy="8942388"/>
          </a:xfrm>
          <a:custGeom>
            <a:avLst/>
            <a:gdLst>
              <a:gd name="connsiteX0" fmla="*/ 0 w 4416425"/>
              <a:gd name="connsiteY0" fmla="*/ 0 h 8942388"/>
              <a:gd name="connsiteX1" fmla="*/ 4416425 w 4416425"/>
              <a:gd name="connsiteY1" fmla="*/ 0 h 8942388"/>
              <a:gd name="connsiteX2" fmla="*/ 4416425 w 4416425"/>
              <a:gd name="connsiteY2" fmla="*/ 8942388 h 8942388"/>
              <a:gd name="connsiteX3" fmla="*/ 0 w 4416425"/>
              <a:gd name="connsiteY3" fmla="*/ 8942388 h 894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425" h="8942388">
                <a:moveTo>
                  <a:pt x="0" y="0"/>
                </a:moveTo>
                <a:lnTo>
                  <a:pt x="4416425" y="0"/>
                </a:lnTo>
                <a:lnTo>
                  <a:pt x="4416425" y="8942388"/>
                </a:lnTo>
                <a:lnTo>
                  <a:pt x="0" y="8942388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12504738" y="1803400"/>
            <a:ext cx="4416426" cy="8942388"/>
          </a:xfrm>
          <a:custGeom>
            <a:avLst/>
            <a:gdLst>
              <a:gd name="connsiteX0" fmla="*/ 0 w 4416426"/>
              <a:gd name="connsiteY0" fmla="*/ 0 h 8942388"/>
              <a:gd name="connsiteX1" fmla="*/ 4416426 w 4416426"/>
              <a:gd name="connsiteY1" fmla="*/ 0 h 8942388"/>
              <a:gd name="connsiteX2" fmla="*/ 4416426 w 4416426"/>
              <a:gd name="connsiteY2" fmla="*/ 8942388 h 8942388"/>
              <a:gd name="connsiteX3" fmla="*/ 0 w 4416426"/>
              <a:gd name="connsiteY3" fmla="*/ 8942388 h 894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426" h="8942388">
                <a:moveTo>
                  <a:pt x="0" y="0"/>
                </a:moveTo>
                <a:lnTo>
                  <a:pt x="4416426" y="0"/>
                </a:lnTo>
                <a:lnTo>
                  <a:pt x="4416426" y="8942388"/>
                </a:lnTo>
                <a:lnTo>
                  <a:pt x="0" y="8942388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7743488" y="1803400"/>
            <a:ext cx="4416424" cy="8942388"/>
          </a:xfrm>
          <a:custGeom>
            <a:avLst/>
            <a:gdLst>
              <a:gd name="connsiteX0" fmla="*/ 0 w 4416424"/>
              <a:gd name="connsiteY0" fmla="*/ 0 h 8942388"/>
              <a:gd name="connsiteX1" fmla="*/ 4416424 w 4416424"/>
              <a:gd name="connsiteY1" fmla="*/ 0 h 8942388"/>
              <a:gd name="connsiteX2" fmla="*/ 4416424 w 4416424"/>
              <a:gd name="connsiteY2" fmla="*/ 8942388 h 8942388"/>
              <a:gd name="connsiteX3" fmla="*/ 0 w 4416424"/>
              <a:gd name="connsiteY3" fmla="*/ 8942388 h 894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424" h="8942388">
                <a:moveTo>
                  <a:pt x="0" y="0"/>
                </a:moveTo>
                <a:lnTo>
                  <a:pt x="4416424" y="0"/>
                </a:lnTo>
                <a:lnTo>
                  <a:pt x="4416424" y="8942388"/>
                </a:lnTo>
                <a:lnTo>
                  <a:pt x="0" y="8942388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83972" y="1612258"/>
            <a:ext cx="20016055" cy="5266399"/>
          </a:xfrm>
        </p:spPr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2027239" y="4805363"/>
            <a:ext cx="4416425" cy="4416425"/>
          </a:xfrm>
          <a:custGeom>
            <a:avLst/>
            <a:gdLst>
              <a:gd name="connsiteX0" fmla="*/ 0 w 4416425"/>
              <a:gd name="connsiteY0" fmla="*/ 0 h 4416425"/>
              <a:gd name="connsiteX1" fmla="*/ 4416425 w 4416425"/>
              <a:gd name="connsiteY1" fmla="*/ 0 h 4416425"/>
              <a:gd name="connsiteX2" fmla="*/ 4416425 w 4416425"/>
              <a:gd name="connsiteY2" fmla="*/ 4416425 h 4416425"/>
              <a:gd name="connsiteX3" fmla="*/ 0 w 4416425"/>
              <a:gd name="connsiteY3" fmla="*/ 4416425 h 44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6425" h="4416425">
                <a:moveTo>
                  <a:pt x="0" y="0"/>
                </a:moveTo>
                <a:lnTo>
                  <a:pt x="4416425" y="0"/>
                </a:lnTo>
                <a:lnTo>
                  <a:pt x="4416425" y="4416425"/>
                </a:lnTo>
                <a:lnTo>
                  <a:pt x="0" y="441642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7246938" y="4805364"/>
            <a:ext cx="4441825" cy="4416425"/>
          </a:xfrm>
          <a:custGeom>
            <a:avLst/>
            <a:gdLst>
              <a:gd name="connsiteX0" fmla="*/ 0 w 4441825"/>
              <a:gd name="connsiteY0" fmla="*/ 0 h 4416425"/>
              <a:gd name="connsiteX1" fmla="*/ 4441825 w 4441825"/>
              <a:gd name="connsiteY1" fmla="*/ 0 h 4416425"/>
              <a:gd name="connsiteX2" fmla="*/ 4441825 w 4441825"/>
              <a:gd name="connsiteY2" fmla="*/ 4416425 h 4416425"/>
              <a:gd name="connsiteX3" fmla="*/ 0 w 4441825"/>
              <a:gd name="connsiteY3" fmla="*/ 4416425 h 44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825" h="4416425">
                <a:moveTo>
                  <a:pt x="0" y="0"/>
                </a:moveTo>
                <a:lnTo>
                  <a:pt x="4441825" y="0"/>
                </a:lnTo>
                <a:lnTo>
                  <a:pt x="4441825" y="4416425"/>
                </a:lnTo>
                <a:lnTo>
                  <a:pt x="0" y="441642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12511497" y="4805363"/>
            <a:ext cx="4409666" cy="4416425"/>
          </a:xfrm>
          <a:custGeom>
            <a:avLst/>
            <a:gdLst>
              <a:gd name="connsiteX0" fmla="*/ 0 w 4409666"/>
              <a:gd name="connsiteY0" fmla="*/ 0 h 4416425"/>
              <a:gd name="connsiteX1" fmla="*/ 4409666 w 4409666"/>
              <a:gd name="connsiteY1" fmla="*/ 0 h 4416425"/>
              <a:gd name="connsiteX2" fmla="*/ 4409666 w 4409666"/>
              <a:gd name="connsiteY2" fmla="*/ 4416425 h 4416425"/>
              <a:gd name="connsiteX3" fmla="*/ 0 w 4409666"/>
              <a:gd name="connsiteY3" fmla="*/ 4416425 h 44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666" h="4416425">
                <a:moveTo>
                  <a:pt x="0" y="0"/>
                </a:moveTo>
                <a:lnTo>
                  <a:pt x="4409666" y="0"/>
                </a:lnTo>
                <a:lnTo>
                  <a:pt x="4409666" y="4416425"/>
                </a:lnTo>
                <a:lnTo>
                  <a:pt x="0" y="441642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7743488" y="4805363"/>
            <a:ext cx="4398962" cy="4416425"/>
          </a:xfrm>
          <a:custGeom>
            <a:avLst/>
            <a:gdLst>
              <a:gd name="connsiteX0" fmla="*/ 0 w 4398962"/>
              <a:gd name="connsiteY0" fmla="*/ 0 h 4416425"/>
              <a:gd name="connsiteX1" fmla="*/ 4398962 w 4398962"/>
              <a:gd name="connsiteY1" fmla="*/ 0 h 4416425"/>
              <a:gd name="connsiteX2" fmla="*/ 4398962 w 4398962"/>
              <a:gd name="connsiteY2" fmla="*/ 4416425 h 4416425"/>
              <a:gd name="connsiteX3" fmla="*/ 0 w 4398962"/>
              <a:gd name="connsiteY3" fmla="*/ 4416425 h 44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962" h="4416425">
                <a:moveTo>
                  <a:pt x="0" y="0"/>
                </a:moveTo>
                <a:lnTo>
                  <a:pt x="4398962" y="0"/>
                </a:lnTo>
                <a:lnTo>
                  <a:pt x="4398962" y="4416425"/>
                </a:lnTo>
                <a:lnTo>
                  <a:pt x="0" y="441642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6498" y="2552700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48998" y="2552700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11498" y="2552700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7273998" y="2552700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986498" y="5818278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48998" y="5818278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511498" y="5818278"/>
            <a:ext cx="4259851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273998" y="5818278"/>
            <a:ext cx="4259851" cy="27432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 rot="2700000">
            <a:off x="2035753" y="-101789"/>
            <a:ext cx="5692190" cy="3195409"/>
          </a:xfrm>
        </p:spPr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 rot="2700000">
            <a:off x="1826219" y="5062165"/>
            <a:ext cx="5661416" cy="3247399"/>
          </a:xfrm>
        </p:spPr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 rot="2700000">
            <a:off x="7320505" y="10521279"/>
            <a:ext cx="5616678" cy="3231918"/>
          </a:xfrm>
        </p:spPr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 rot="2700000">
            <a:off x="2867060" y="11565943"/>
            <a:ext cx="5670080" cy="3167488"/>
          </a:xfrm>
        </p:spPr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 rot="2700000">
            <a:off x="-3554820" y="-362370"/>
            <a:ext cx="5614026" cy="3204780"/>
          </a:xfrm>
        </p:spPr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  <a:solidFill>
            <a:srgbClr val="B0B0B0"/>
          </a:solidFill>
        </p:spPr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126085" y="9402309"/>
            <a:ext cx="4416403" cy="1882542"/>
          </a:xfrm>
        </p:spPr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364560" y="9402309"/>
            <a:ext cx="4416404" cy="1882542"/>
          </a:xfrm>
        </p:spPr>
      </p:sp>
      <p:sp>
        <p:nvSpPr>
          <p:cNvPr id="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2603035" y="9402309"/>
            <a:ext cx="4416405" cy="1882542"/>
          </a:xfrm>
        </p:spPr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7841511" y="9402309"/>
            <a:ext cx="4416405" cy="1882542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82965" y="1332767"/>
            <a:ext cx="4408724" cy="2858159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326455" y="1332767"/>
            <a:ext cx="4403709" cy="2858159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552235" y="1332766"/>
            <a:ext cx="4416405" cy="2858159"/>
          </a:xfrm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790710" y="1332766"/>
            <a:ext cx="4416406" cy="2858160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070264" y="6921918"/>
            <a:ext cx="4421420" cy="2870364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313758" y="6921919"/>
            <a:ext cx="4416404" cy="2870363"/>
          </a:xfrm>
        </p:spPr>
      </p:sp>
      <p:sp>
        <p:nvSpPr>
          <p:cNvPr id="10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7790710" y="6921919"/>
            <a:ext cx="4416405" cy="2870363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2552235" y="6921919"/>
            <a:ext cx="4416406" cy="2870363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833719" y="2709879"/>
            <a:ext cx="7293239" cy="7280540"/>
          </a:xfrm>
        </p:spPr>
      </p:sp>
      <p:sp>
        <p:nvSpPr>
          <p:cNvPr id="5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10630838" y="2699929"/>
            <a:ext cx="1641591" cy="1641591"/>
          </a:xfrm>
          <a:prstGeom prst="ellipse">
            <a:avLst/>
          </a:prstGeom>
        </p:spPr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80337" y="2699928"/>
            <a:ext cx="1641593" cy="1641591"/>
          </a:xfrm>
          <a:prstGeom prst="ellipse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329837" y="2699928"/>
            <a:ext cx="1641594" cy="1641591"/>
          </a:xfrm>
          <a:prstGeom prst="ellipse">
            <a:avLst/>
          </a:prstGeom>
        </p:spPr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7679337" y="2699928"/>
            <a:ext cx="1641593" cy="1641591"/>
          </a:xfrm>
          <a:prstGeom prst="ellipse">
            <a:avLst/>
          </a:prstGeo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833719" y="2709877"/>
            <a:ext cx="5651723" cy="5651723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1287" y="9997459"/>
            <a:ext cx="3765690" cy="3761583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67080" y="9997460"/>
            <a:ext cx="3761375" cy="3761583"/>
          </a:xfrm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42983" y="9997461"/>
            <a:ext cx="2741017" cy="3761582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9997456"/>
            <a:ext cx="2847928" cy="3761585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848134" y="9997459"/>
            <a:ext cx="3757264" cy="3761583"/>
          </a:xfrm>
        </p:spPr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4128559" y="9997461"/>
            <a:ext cx="3752843" cy="3761582"/>
          </a:xfrm>
        </p:spPr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7881506" y="9997461"/>
            <a:ext cx="3761477" cy="3761582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618811" y="8452173"/>
            <a:ext cx="1538246" cy="1538245"/>
          </a:xfrm>
        </p:spPr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662696" y="8452173"/>
            <a:ext cx="1538245" cy="1538245"/>
          </a:xfrm>
        </p:spPr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3140753" y="8452173"/>
            <a:ext cx="1538246" cy="1538245"/>
          </a:xfrm>
        </p:spPr>
      </p:sp>
      <p:sp>
        <p:nvSpPr>
          <p:cNvPr id="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574929" y="8452173"/>
            <a:ext cx="1538245" cy="1538246"/>
          </a:xfrm>
        </p:spPr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8096869" y="8452173"/>
            <a:ext cx="1538247" cy="1538245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831809" y="2709879"/>
            <a:ext cx="7282449" cy="7280540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075286" y="1332768"/>
            <a:ext cx="4416403" cy="2867948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319826" y="1332768"/>
            <a:ext cx="4410338" cy="2867948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552234" y="1332768"/>
            <a:ext cx="4416405" cy="2867948"/>
          </a:xfrm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790708" y="1332768"/>
            <a:ext cx="4416407" cy="2867948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075286" y="6641425"/>
            <a:ext cx="4416403" cy="2872780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313760" y="6641425"/>
            <a:ext cx="4416404" cy="2872781"/>
          </a:xfrm>
        </p:spPr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2552234" y="6641425"/>
            <a:ext cx="4416405" cy="2872781"/>
          </a:xfrm>
        </p:spPr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7790709" y="6641425"/>
            <a:ext cx="4416406" cy="2872782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7790712" y="1325393"/>
            <a:ext cx="4403705" cy="2877739"/>
          </a:xfrm>
        </p:spPr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524198" y="1325393"/>
            <a:ext cx="4431743" cy="2877739"/>
          </a:xfrm>
        </p:spPr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13760" y="1325393"/>
            <a:ext cx="4388367" cy="2877739"/>
          </a:xfrm>
        </p:spPr>
      </p:sp>
      <p:sp>
        <p:nvSpPr>
          <p:cNvPr id="7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049886" y="1340959"/>
            <a:ext cx="4422809" cy="2862173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062585" y="6636465"/>
            <a:ext cx="4414318" cy="2877741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307685" y="6636466"/>
            <a:ext cx="4401068" cy="2877742"/>
          </a:xfrm>
        </p:spPr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2539536" y="6636466"/>
            <a:ext cx="4416406" cy="2877741"/>
          </a:xfrm>
        </p:spPr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7778012" y="6636467"/>
            <a:ext cx="4416405" cy="2877740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192338" y="7850188"/>
            <a:ext cx="19996150" cy="5865812"/>
          </a:xfrm>
          <a:custGeom>
            <a:avLst/>
            <a:gdLst>
              <a:gd name="connsiteX0" fmla="*/ 0 w 19996150"/>
              <a:gd name="connsiteY0" fmla="*/ 0 h 5865812"/>
              <a:gd name="connsiteX1" fmla="*/ 19996150 w 19996150"/>
              <a:gd name="connsiteY1" fmla="*/ 0 h 5865812"/>
              <a:gd name="connsiteX2" fmla="*/ 19996150 w 19996150"/>
              <a:gd name="connsiteY2" fmla="*/ 5865812 h 5865812"/>
              <a:gd name="connsiteX3" fmla="*/ 0 w 19996150"/>
              <a:gd name="connsiteY3" fmla="*/ 5865812 h 586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96150" h="5865812">
                <a:moveTo>
                  <a:pt x="0" y="0"/>
                </a:moveTo>
                <a:lnTo>
                  <a:pt x="19996150" y="0"/>
                </a:lnTo>
                <a:lnTo>
                  <a:pt x="19996150" y="5865812"/>
                </a:lnTo>
                <a:lnTo>
                  <a:pt x="0" y="5865812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48400" y="39116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558867" y="39116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869334" y="39116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179800" y="39116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48400" y="69088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558867" y="69088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2869334" y="69088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6179800" y="6908800"/>
            <a:ext cx="2032000" cy="203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104956" y="2800955"/>
            <a:ext cx="2112327" cy="2112327"/>
          </a:xfrm>
        </p:spPr>
      </p:sp>
      <p:sp>
        <p:nvSpPr>
          <p:cNvPr id="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8109775" y="2800954"/>
            <a:ext cx="2112328" cy="2112327"/>
          </a:xfrm>
        </p:spPr>
      </p:sp>
      <p:sp>
        <p:nvSpPr>
          <p:cNvPr id="6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4100138" y="2800956"/>
            <a:ext cx="2112328" cy="2112328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885251" y="5321645"/>
            <a:ext cx="1108293" cy="1108293"/>
          </a:xfrm>
        </p:spPr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882119" y="5318036"/>
            <a:ext cx="1103678" cy="1103678"/>
          </a:xfrm>
        </p:spPr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6893688" y="5318036"/>
            <a:ext cx="1103678" cy="1103678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29984" y="8172177"/>
            <a:ext cx="1567226" cy="1567226"/>
          </a:xfrm>
        </p:spPr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393395" y="8172175"/>
            <a:ext cx="1567230" cy="1567230"/>
          </a:xfrm>
        </p:spPr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6586789" y="8178546"/>
            <a:ext cx="1567230" cy="1567230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3692676" y="4654867"/>
            <a:ext cx="1574858" cy="1574858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91098" y="4653790"/>
            <a:ext cx="1551912" cy="1551912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057253" y="4653790"/>
            <a:ext cx="1566946" cy="1566946"/>
          </a:xfrm>
        </p:spPr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9234897" y="4653790"/>
            <a:ext cx="1566946" cy="1566946"/>
          </a:xfrm>
        </p:spPr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708256" y="8184856"/>
            <a:ext cx="1559277" cy="1559277"/>
          </a:xfrm>
        </p:spPr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886659" y="8176148"/>
            <a:ext cx="1567227" cy="1567227"/>
          </a:xfrm>
        </p:spPr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4073012" y="8184097"/>
            <a:ext cx="1559278" cy="1559278"/>
          </a:xfrm>
        </p:spPr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9243467" y="8184857"/>
            <a:ext cx="1551326" cy="1551326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63537" y="4985929"/>
            <a:ext cx="1091232" cy="1091232"/>
          </a:xfrm>
        </p:spPr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76058" y="4978577"/>
            <a:ext cx="1117968" cy="1117968"/>
          </a:xfrm>
        </p:spPr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012234" y="4985929"/>
            <a:ext cx="1099958" cy="1099958"/>
          </a:xfrm>
        </p:spPr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160153" y="8379492"/>
            <a:ext cx="1097820" cy="1110429"/>
          </a:xfrm>
        </p:spPr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 flipV="1">
            <a:off x="9068324" y="8372214"/>
            <a:ext cx="1125702" cy="1125702"/>
          </a:xfrm>
        </p:spPr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6002100" y="8380690"/>
            <a:ext cx="1110092" cy="1110092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308554" y="9339640"/>
            <a:ext cx="1102786" cy="1102786"/>
          </a:xfrm>
        </p:spPr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998353" y="9340896"/>
            <a:ext cx="1101530" cy="1101530"/>
          </a:xfrm>
        </p:spPr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664575" y="9339640"/>
            <a:ext cx="1102786" cy="1102786"/>
          </a:xfrm>
        </p:spPr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996176" y="4622801"/>
            <a:ext cx="8772293" cy="5848195"/>
          </a:xfrm>
          <a:custGeom>
            <a:avLst/>
            <a:gdLst>
              <a:gd name="connsiteX0" fmla="*/ 0 w 8772293"/>
              <a:gd name="connsiteY0" fmla="*/ 0 h 5848195"/>
              <a:gd name="connsiteX1" fmla="*/ 8772293 w 8772293"/>
              <a:gd name="connsiteY1" fmla="*/ 0 h 5848195"/>
              <a:gd name="connsiteX2" fmla="*/ 8772293 w 8772293"/>
              <a:gd name="connsiteY2" fmla="*/ 5848195 h 5848195"/>
              <a:gd name="connsiteX3" fmla="*/ 0 w 8772293"/>
              <a:gd name="connsiteY3" fmla="*/ 5848195 h 584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2293" h="5848195">
                <a:moveTo>
                  <a:pt x="0" y="0"/>
                </a:moveTo>
                <a:lnTo>
                  <a:pt x="8772293" y="0"/>
                </a:lnTo>
                <a:lnTo>
                  <a:pt x="8772293" y="5848195"/>
                </a:lnTo>
                <a:lnTo>
                  <a:pt x="0" y="5848195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671925" y="2163763"/>
            <a:ext cx="5160963" cy="4773612"/>
          </a:xfrm>
          <a:custGeom>
            <a:avLst/>
            <a:gdLst>
              <a:gd name="connsiteX0" fmla="*/ 0 w 5160963"/>
              <a:gd name="connsiteY0" fmla="*/ 0 h 4773612"/>
              <a:gd name="connsiteX1" fmla="*/ 5160963 w 5160963"/>
              <a:gd name="connsiteY1" fmla="*/ 0 h 4773612"/>
              <a:gd name="connsiteX2" fmla="*/ 5160963 w 5160963"/>
              <a:gd name="connsiteY2" fmla="*/ 4773612 h 4773612"/>
              <a:gd name="connsiteX3" fmla="*/ 0 w 5160963"/>
              <a:gd name="connsiteY3" fmla="*/ 4773612 h 477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0963" h="4773612">
                <a:moveTo>
                  <a:pt x="0" y="0"/>
                </a:moveTo>
                <a:lnTo>
                  <a:pt x="5160963" y="0"/>
                </a:lnTo>
                <a:lnTo>
                  <a:pt x="5160963" y="4773612"/>
                </a:lnTo>
                <a:lnTo>
                  <a:pt x="0" y="4773612"/>
                </a:lnTo>
                <a:close/>
              </a:path>
            </a:pathLst>
          </a:custGeom>
          <a:ln w="3175">
            <a:miter lim="400000"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552700"/>
            <a:ext cx="20250150" cy="6477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183972" y="1612257"/>
            <a:ext cx="20016055" cy="8249219"/>
          </a:xfrm>
          <a:solidFill>
            <a:srgbClr val="B0B0B0"/>
          </a:solidFill>
        </p:spPr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1481739" y="11648793"/>
            <a:ext cx="712127" cy="712127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/>
        </p:nvSpPr>
        <p:spPr>
          <a:xfrm>
            <a:off x="19739823" y="11909443"/>
            <a:ext cx="271267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EAEAE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9268318" y="11875044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EAEAE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0323500" y="11884094"/>
            <a:ext cx="168791" cy="26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EAEAE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20796079" y="1191353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EAEAE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21533849" y="11827056"/>
            <a:ext cx="607908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sz="1800" cap="all" spc="360">
                <a:solidFill>
                  <a:srgbClr val="53585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000000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9A9A9"/>
          </a:solidFill>
          <a:uFillTx/>
          <a:latin typeface="PT Sans" panose="020B0503020203020204"/>
          <a:ea typeface="PT Sans" panose="020B0503020203020204"/>
          <a:cs typeface="PT Sans" panose="020B0503020203020204"/>
          <a:sym typeface="PT Sans" panose="020B05030202030202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Slab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8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 descr="学校图形徽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2846" y="257459"/>
            <a:ext cx="4373204" cy="4399453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400425" y="4878303"/>
            <a:ext cx="17430750" cy="155427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PT Sans" panose="020B0503020203020204"/>
              </a:rPr>
              <a:t>金宝贝早教中心管理系统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微软雅黑" pitchFamily="34" charset="-122"/>
              <a:ea typeface="微软雅黑" pitchFamily="34" charset="-122"/>
              <a:sym typeface="PT Sans" panose="020B0503020203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6772" y="7011784"/>
            <a:ext cx="20312957" cy="1092607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altLang="zh-CN" sz="6600" b="1" dirty="0" err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Jinbao</a:t>
            </a:r>
            <a:r>
              <a:rPr lang="en-US" altLang="zh-CN" sz="6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Early Learning Center Management System</a:t>
            </a:r>
            <a:endParaRPr lang="en-US" altLang="zh-CN" sz="66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5585" y="9963772"/>
            <a:ext cx="16087725" cy="754053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 smtClean="0">
                <a:solidFill>
                  <a:schemeClr val="bg2"/>
                </a:solidFill>
              </a:rPr>
              <a:t>      </a:t>
            </a:r>
            <a:r>
              <a:rPr lang="zh-CN" altLang="en-US" sz="4400" b="1" dirty="0" smtClean="0">
                <a:solidFill>
                  <a:schemeClr val="bg2"/>
                </a:solidFill>
              </a:rPr>
              <a:t>指导老师：谭宏武                   学生：闫雪纯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sym typeface="PT Sans" panose="020B05030202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10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10637297" y="5468906"/>
            <a:ext cx="11581297" cy="4907224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pPr lvl="1"/>
            <a:r>
              <a:rPr lang="en-US" sz="4000" dirty="0" smtClean="0">
                <a:latin typeface="+mn-ea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网站中最高权限拥有者是管理员，管理员管理用户和教师，教师对课程的数据信息进行维护，用户可以报名，预约，收藏课程。</a:t>
            </a:r>
            <a:endParaRPr sz="4000" dirty="0"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592740" y="2791100"/>
            <a:ext cx="11663955" cy="2294143"/>
            <a:chOff x="10592740" y="2791100"/>
            <a:chExt cx="11663955" cy="2294143"/>
          </a:xfrm>
        </p:grpSpPr>
        <p:sp>
          <p:nvSpPr>
            <p:cNvPr id="559" name="Shape 559"/>
            <p:cNvSpPr/>
            <p:nvPr/>
          </p:nvSpPr>
          <p:spPr>
            <a:xfrm>
              <a:off x="10592740" y="31811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网站实体联系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64" name="Group 564"/>
            <p:cNvGrpSpPr/>
            <p:nvPr/>
          </p:nvGrpSpPr>
          <p:grpSpPr>
            <a:xfrm>
              <a:off x="10599197" y="2791100"/>
              <a:ext cx="11657498" cy="1"/>
              <a:chOff x="0" y="0"/>
              <a:chExt cx="11657497" cy="0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6" y="3585520"/>
            <a:ext cx="8976499" cy="626484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2405178" y="2184317"/>
            <a:ext cx="4416404" cy="8942466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11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027414" y="1803317"/>
            <a:ext cx="4416404" cy="8942466"/>
          </a:xfrm>
        </p:spPr>
      </p:pic>
      <p:sp>
        <p:nvSpPr>
          <p:cNvPr id="553" name="Shape 553"/>
          <p:cNvSpPr/>
          <p:nvPr/>
        </p:nvSpPr>
        <p:spPr>
          <a:xfrm>
            <a:off x="8148097" y="5468906"/>
            <a:ext cx="13995091" cy="4907224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rPr lang="en-US" sz="4000" dirty="0" smtClean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lt"/>
                <a:ea typeface="+mn-ea"/>
                <a:cs typeface="+mn-ea"/>
                <a:sym typeface="+mn-lt"/>
              </a:rPr>
              <a:t>本系统中利用数据库数数据进行存储，使用数据表对不同类型数据进行划分：用户信息表（描述网站用户的基本信息），机构教师表（描述机构教师的基本信息），机构课程表（描述机构课程的信息），用户收藏表（描述用户对课程和教师的收藏信息），用户报名表（描述用户的课程报名信息），用户预约表（描述</a:t>
            </a:r>
            <a:r>
              <a:rPr lang="zh-CN" altLang="en-US" sz="4000" dirty="0" smtClean="0">
                <a:latin typeface="+mn-lt"/>
                <a:ea typeface="+mn-ea"/>
                <a:cs typeface="+mn-ea"/>
                <a:sym typeface="+mn-lt"/>
              </a:rPr>
              <a:t>用户的课程预约信息</a:t>
            </a:r>
            <a:r>
              <a:rPr lang="zh-CN" altLang="en-US" sz="4000" dirty="0" smtClean="0">
                <a:latin typeface="+mn-lt"/>
                <a:ea typeface="+mn-ea"/>
                <a:cs typeface="+mn-ea"/>
                <a:sym typeface="+mn-lt"/>
              </a:rPr>
              <a:t>）。</a:t>
            </a:r>
            <a:endParaRPr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103540" y="2791100"/>
            <a:ext cx="11663955" cy="2294143"/>
            <a:chOff x="8103540" y="2791100"/>
            <a:chExt cx="11663956" cy="2294143"/>
          </a:xfrm>
        </p:grpSpPr>
        <p:sp>
          <p:nvSpPr>
            <p:cNvPr id="552" name="Shape 552"/>
            <p:cNvSpPr/>
            <p:nvPr/>
          </p:nvSpPr>
          <p:spPr>
            <a:xfrm>
              <a:off x="8103540" y="31811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数据库设计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56" name="Group 556"/>
            <p:cNvGrpSpPr/>
            <p:nvPr/>
          </p:nvGrpSpPr>
          <p:grpSpPr>
            <a:xfrm>
              <a:off x="8109997" y="2791100"/>
              <a:ext cx="11657499" cy="0"/>
              <a:chOff x="0" y="0"/>
              <a:chExt cx="11657498" cy="0"/>
            </a:xfrm>
          </p:grpSpPr>
          <p:sp>
            <p:nvSpPr>
              <p:cNvPr id="554" name="Shape 554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/>
      <p:bldP spid="5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/>
        </p:nvSpPr>
        <p:spPr>
          <a:xfrm>
            <a:off x="2214719" y="2325731"/>
            <a:ext cx="9626354" cy="9114526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11" name="Shape 141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12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567212" y="1944731"/>
            <a:ext cx="9626354" cy="9114526"/>
            <a:chOff x="12567212" y="1944731"/>
            <a:chExt cx="9626354" cy="9114526"/>
          </a:xfrm>
        </p:grpSpPr>
        <p:sp>
          <p:nvSpPr>
            <p:cNvPr id="1413" name="Shape 1413"/>
            <p:cNvSpPr/>
            <p:nvPr/>
          </p:nvSpPr>
          <p:spPr>
            <a:xfrm>
              <a:off x="12567212" y="1944731"/>
              <a:ext cx="9626354" cy="9114526"/>
            </a:xfrm>
            <a:prstGeom prst="rect">
              <a:avLst/>
            </a:prstGeom>
            <a:ln w="25400">
              <a:solidFill>
                <a:srgbClr val="565656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3516302" y="2813612"/>
              <a:ext cx="7403383" cy="263768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网站首页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13509660" y="5722906"/>
              <a:ext cx="7800424" cy="4600288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defTabSz="816610">
                <a:defRPr sz="2275"/>
              </a:lvl1pPr>
            </a:lstStyle>
            <a:p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左图即为网站首页。在网站首页上点击相关按钮可以跳转到相关页面，如登录注册页面，教师列表页，课程列表页，个人中心页。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r="16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/>
        </p:nvSpPr>
        <p:spPr>
          <a:xfrm>
            <a:off x="2214719" y="3090879"/>
            <a:ext cx="7280539" cy="7280540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91" name="Shape 119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>
                <a:latin typeface="+mn-lt"/>
                <a:ea typeface="+mn-ea"/>
                <a:cs typeface="+mn-ea"/>
                <a:sym typeface="+mn-lt"/>
              </a:rPr>
              <a:t>13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55" y="2122408"/>
            <a:ext cx="7653044" cy="9217481"/>
          </a:xfrm>
        </p:spPr>
      </p:pic>
      <p:sp>
        <p:nvSpPr>
          <p:cNvPr id="1190" name="Shape 1190"/>
          <p:cNvSpPr/>
          <p:nvPr/>
        </p:nvSpPr>
        <p:spPr>
          <a:xfrm>
            <a:off x="11554819" y="5122851"/>
            <a:ext cx="11581297" cy="4907224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rPr lang="en-US" altLang="zh-CN" sz="4000" dirty="0" smtClean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lt"/>
                <a:ea typeface="+mn-ea"/>
                <a:cs typeface="+mn-ea"/>
                <a:sym typeface="+mn-lt"/>
              </a:rPr>
              <a:t>左图为用户登录界面（注册页面类似），通过在首页上点击相关按钮进行跳转。用户首先要进行注册才可以登录，登录时需要输入用户名和密码。</a:t>
            </a:r>
            <a:endParaRPr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554819" y="2660934"/>
            <a:ext cx="10888023" cy="1503611"/>
            <a:chOff x="10592740" y="2791100"/>
            <a:chExt cx="11663955" cy="1503611"/>
          </a:xfrm>
        </p:grpSpPr>
        <p:sp>
          <p:nvSpPr>
            <p:cNvPr id="1189" name="Shape 1189"/>
            <p:cNvSpPr/>
            <p:nvPr/>
          </p:nvSpPr>
          <p:spPr>
            <a:xfrm>
              <a:off x="10592740" y="3181114"/>
              <a:ext cx="9937433" cy="1113597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网站登录页面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194" name="Group 1194"/>
            <p:cNvGrpSpPr/>
            <p:nvPr/>
          </p:nvGrpSpPr>
          <p:grpSpPr>
            <a:xfrm>
              <a:off x="10599197" y="2791100"/>
              <a:ext cx="11657498" cy="1"/>
              <a:chOff x="0" y="0"/>
              <a:chExt cx="11657497" cy="0"/>
            </a:xfrm>
          </p:grpSpPr>
          <p:sp>
            <p:nvSpPr>
              <p:cNvPr id="1192" name="Shape 1192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209" name="Group 1209"/>
            <p:cNvGrpSpPr/>
            <p:nvPr/>
          </p:nvGrpSpPr>
          <p:grpSpPr>
            <a:xfrm>
              <a:off x="19076321" y="3633559"/>
              <a:ext cx="2879097" cy="210040"/>
              <a:chOff x="301018" y="251043"/>
              <a:chExt cx="2879096" cy="210040"/>
            </a:xfrm>
          </p:grpSpPr>
          <p:sp>
            <p:nvSpPr>
              <p:cNvPr id="1198" name="Shape 1198"/>
              <p:cNvSpPr/>
              <p:nvPr/>
            </p:nvSpPr>
            <p:spPr>
              <a:xfrm>
                <a:off x="301018" y="251043"/>
                <a:ext cx="110091" cy="21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546"/>
                    </a:moveTo>
                    <a:cubicBezTo>
                      <a:pt x="17897" y="3546"/>
                      <a:pt x="17897" y="3546"/>
                      <a:pt x="17897" y="3546"/>
                    </a:cubicBezTo>
                    <a:cubicBezTo>
                      <a:pt x="14811" y="3546"/>
                      <a:pt x="14194" y="4513"/>
                      <a:pt x="14194" y="5481"/>
                    </a:cubicBezTo>
                    <a:cubicBezTo>
                      <a:pt x="14194" y="8060"/>
                      <a:pt x="14194" y="8060"/>
                      <a:pt x="14194" y="8060"/>
                    </a:cubicBezTo>
                    <a:cubicBezTo>
                      <a:pt x="21600" y="8060"/>
                      <a:pt x="21600" y="8060"/>
                      <a:pt x="21600" y="8060"/>
                    </a:cubicBezTo>
                    <a:cubicBezTo>
                      <a:pt x="20366" y="11928"/>
                      <a:pt x="20366" y="11928"/>
                      <a:pt x="20366" y="11928"/>
                    </a:cubicBezTo>
                    <a:cubicBezTo>
                      <a:pt x="14194" y="11928"/>
                      <a:pt x="14194" y="11928"/>
                      <a:pt x="14194" y="11928"/>
                    </a:cubicBezTo>
                    <a:cubicBezTo>
                      <a:pt x="14194" y="21600"/>
                      <a:pt x="14194" y="21600"/>
                      <a:pt x="14194" y="21600"/>
                    </a:cubicBezTo>
                    <a:cubicBezTo>
                      <a:pt x="6789" y="21600"/>
                      <a:pt x="6789" y="21600"/>
                      <a:pt x="6789" y="21600"/>
                    </a:cubicBezTo>
                    <a:cubicBezTo>
                      <a:pt x="6789" y="11928"/>
                      <a:pt x="6789" y="11928"/>
                      <a:pt x="6789" y="11928"/>
                    </a:cubicBezTo>
                    <a:cubicBezTo>
                      <a:pt x="0" y="11928"/>
                      <a:pt x="0" y="11928"/>
                      <a:pt x="0" y="11928"/>
                    </a:cubicBezTo>
                    <a:cubicBezTo>
                      <a:pt x="0" y="8060"/>
                      <a:pt x="0" y="8060"/>
                      <a:pt x="0" y="8060"/>
                    </a:cubicBezTo>
                    <a:cubicBezTo>
                      <a:pt x="6789" y="8060"/>
                      <a:pt x="6789" y="8060"/>
                      <a:pt x="6789" y="8060"/>
                    </a:cubicBezTo>
                    <a:cubicBezTo>
                      <a:pt x="6789" y="5158"/>
                      <a:pt x="6789" y="5158"/>
                      <a:pt x="6789" y="5158"/>
                    </a:cubicBezTo>
                    <a:cubicBezTo>
                      <a:pt x="6789" y="1934"/>
                      <a:pt x="10491" y="0"/>
                      <a:pt x="16046" y="0"/>
                    </a:cubicBezTo>
                    <a:cubicBezTo>
                      <a:pt x="18514" y="0"/>
                      <a:pt x="20983" y="322"/>
                      <a:pt x="21600" y="322"/>
                    </a:cubicBezTo>
                    <a:lnTo>
                      <a:pt x="21600" y="3546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1176649" y="276393"/>
                <a:ext cx="199900" cy="159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37" y="5082"/>
                    </a:moveTo>
                    <a:cubicBezTo>
                      <a:pt x="19237" y="5506"/>
                      <a:pt x="19237" y="5929"/>
                      <a:pt x="19237" y="5929"/>
                    </a:cubicBezTo>
                    <a:cubicBezTo>
                      <a:pt x="19237" y="13129"/>
                      <a:pt x="14850" y="21600"/>
                      <a:pt x="6750" y="21600"/>
                    </a:cubicBezTo>
                    <a:cubicBezTo>
                      <a:pt x="4388" y="21600"/>
                      <a:pt x="2025" y="20753"/>
                      <a:pt x="0" y="19059"/>
                    </a:cubicBezTo>
                    <a:cubicBezTo>
                      <a:pt x="338" y="19059"/>
                      <a:pt x="675" y="19059"/>
                      <a:pt x="1013" y="19059"/>
                    </a:cubicBezTo>
                    <a:cubicBezTo>
                      <a:pt x="3038" y="19059"/>
                      <a:pt x="5063" y="18212"/>
                      <a:pt x="6413" y="16941"/>
                    </a:cubicBezTo>
                    <a:cubicBezTo>
                      <a:pt x="4725" y="16941"/>
                      <a:pt x="3038" y="15247"/>
                      <a:pt x="2363" y="13129"/>
                    </a:cubicBezTo>
                    <a:cubicBezTo>
                      <a:pt x="2700" y="13129"/>
                      <a:pt x="3038" y="13129"/>
                      <a:pt x="3375" y="13129"/>
                    </a:cubicBezTo>
                    <a:cubicBezTo>
                      <a:pt x="3713" y="13129"/>
                      <a:pt x="4050" y="13129"/>
                      <a:pt x="4388" y="13129"/>
                    </a:cubicBezTo>
                    <a:cubicBezTo>
                      <a:pt x="2363" y="12282"/>
                      <a:pt x="1013" y="10165"/>
                      <a:pt x="1013" y="7624"/>
                    </a:cubicBezTo>
                    <a:cubicBezTo>
                      <a:pt x="1013" y="7624"/>
                      <a:pt x="1013" y="7624"/>
                      <a:pt x="1013" y="7624"/>
                    </a:cubicBezTo>
                    <a:cubicBezTo>
                      <a:pt x="1688" y="8047"/>
                      <a:pt x="2363" y="8047"/>
                      <a:pt x="3038" y="8047"/>
                    </a:cubicBezTo>
                    <a:cubicBezTo>
                      <a:pt x="1688" y="7200"/>
                      <a:pt x="1013" y="5506"/>
                      <a:pt x="1013" y="3812"/>
                    </a:cubicBezTo>
                    <a:cubicBezTo>
                      <a:pt x="1013" y="2541"/>
                      <a:pt x="1350" y="1694"/>
                      <a:pt x="1688" y="847"/>
                    </a:cubicBezTo>
                    <a:cubicBezTo>
                      <a:pt x="3713" y="4235"/>
                      <a:pt x="7088" y="6353"/>
                      <a:pt x="10463" y="6776"/>
                    </a:cubicBezTo>
                    <a:cubicBezTo>
                      <a:pt x="10463" y="6353"/>
                      <a:pt x="10463" y="5929"/>
                      <a:pt x="10463" y="5506"/>
                    </a:cubicBezTo>
                    <a:cubicBezTo>
                      <a:pt x="10463" y="2118"/>
                      <a:pt x="12487" y="0"/>
                      <a:pt x="14850" y="0"/>
                    </a:cubicBezTo>
                    <a:cubicBezTo>
                      <a:pt x="16200" y="0"/>
                      <a:pt x="17212" y="424"/>
                      <a:pt x="18225" y="1694"/>
                    </a:cubicBezTo>
                    <a:cubicBezTo>
                      <a:pt x="18900" y="1271"/>
                      <a:pt x="19912" y="847"/>
                      <a:pt x="20925" y="424"/>
                    </a:cubicBezTo>
                    <a:cubicBezTo>
                      <a:pt x="20587" y="1694"/>
                      <a:pt x="19912" y="2541"/>
                      <a:pt x="18900" y="3388"/>
                    </a:cubicBezTo>
                    <a:cubicBezTo>
                      <a:pt x="19912" y="2965"/>
                      <a:pt x="20587" y="2965"/>
                      <a:pt x="21600" y="2541"/>
                    </a:cubicBezTo>
                    <a:cubicBezTo>
                      <a:pt x="20925" y="3388"/>
                      <a:pt x="20250" y="4659"/>
                      <a:pt x="19237" y="50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04" name="Shape 1204"/>
              <p:cNvSpPr/>
              <p:nvPr/>
            </p:nvSpPr>
            <p:spPr>
              <a:xfrm>
                <a:off x="2106868" y="257713"/>
                <a:ext cx="124385" cy="196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900" y="1029"/>
                      <a:pt x="18900" y="1029"/>
                      <a:pt x="18900" y="1029"/>
                    </a:cubicBezTo>
                    <a:cubicBezTo>
                      <a:pt x="16200" y="1029"/>
                      <a:pt x="16200" y="1029"/>
                      <a:pt x="16200" y="1029"/>
                    </a:cubicBezTo>
                    <a:cubicBezTo>
                      <a:pt x="17820" y="2057"/>
                      <a:pt x="19440" y="3086"/>
                      <a:pt x="19440" y="4800"/>
                    </a:cubicBezTo>
                    <a:cubicBezTo>
                      <a:pt x="19440" y="8229"/>
                      <a:pt x="14580" y="8571"/>
                      <a:pt x="14580" y="10286"/>
                    </a:cubicBezTo>
                    <a:cubicBezTo>
                      <a:pt x="14580" y="12000"/>
                      <a:pt x="20520" y="12686"/>
                      <a:pt x="20520" y="16114"/>
                    </a:cubicBezTo>
                    <a:cubicBezTo>
                      <a:pt x="20520" y="17143"/>
                      <a:pt x="20520" y="17829"/>
                      <a:pt x="19980" y="18514"/>
                    </a:cubicBezTo>
                    <a:cubicBezTo>
                      <a:pt x="17820" y="20914"/>
                      <a:pt x="12960" y="21600"/>
                      <a:pt x="9180" y="21600"/>
                    </a:cubicBezTo>
                    <a:cubicBezTo>
                      <a:pt x="6480" y="21600"/>
                      <a:pt x="2700" y="20914"/>
                      <a:pt x="540" y="19200"/>
                    </a:cubicBezTo>
                    <a:cubicBezTo>
                      <a:pt x="0" y="18857"/>
                      <a:pt x="0" y="18171"/>
                      <a:pt x="0" y="17486"/>
                    </a:cubicBezTo>
                    <a:cubicBezTo>
                      <a:pt x="0" y="16114"/>
                      <a:pt x="1620" y="14743"/>
                      <a:pt x="3240" y="14057"/>
                    </a:cubicBezTo>
                    <a:cubicBezTo>
                      <a:pt x="5940" y="13029"/>
                      <a:pt x="8640" y="13029"/>
                      <a:pt x="11340" y="12686"/>
                    </a:cubicBezTo>
                    <a:cubicBezTo>
                      <a:pt x="10800" y="12000"/>
                      <a:pt x="10260" y="11657"/>
                      <a:pt x="10260" y="10971"/>
                    </a:cubicBezTo>
                    <a:cubicBezTo>
                      <a:pt x="10260" y="10286"/>
                      <a:pt x="10260" y="9943"/>
                      <a:pt x="10800" y="9600"/>
                    </a:cubicBezTo>
                    <a:cubicBezTo>
                      <a:pt x="10260" y="9943"/>
                      <a:pt x="9720" y="9943"/>
                      <a:pt x="9180" y="9943"/>
                    </a:cubicBezTo>
                    <a:cubicBezTo>
                      <a:pt x="5400" y="9943"/>
                      <a:pt x="2160" y="7886"/>
                      <a:pt x="2160" y="5486"/>
                    </a:cubicBezTo>
                    <a:cubicBezTo>
                      <a:pt x="2160" y="3771"/>
                      <a:pt x="3240" y="2400"/>
                      <a:pt x="4860" y="1714"/>
                    </a:cubicBezTo>
                    <a:cubicBezTo>
                      <a:pt x="7020" y="343"/>
                      <a:pt x="10260" y="0"/>
                      <a:pt x="12960" y="0"/>
                    </a:cubicBezTo>
                    <a:lnTo>
                      <a:pt x="21600" y="0"/>
                    </a:lnTo>
                    <a:close/>
                    <a:moveTo>
                      <a:pt x="12960" y="13714"/>
                    </a:moveTo>
                    <a:cubicBezTo>
                      <a:pt x="12960" y="13714"/>
                      <a:pt x="12420" y="13714"/>
                      <a:pt x="11880" y="13714"/>
                    </a:cubicBezTo>
                    <a:cubicBezTo>
                      <a:pt x="8640" y="13714"/>
                      <a:pt x="3780" y="14400"/>
                      <a:pt x="3780" y="16800"/>
                    </a:cubicBezTo>
                    <a:cubicBezTo>
                      <a:pt x="3780" y="19543"/>
                      <a:pt x="8100" y="20229"/>
                      <a:pt x="11340" y="20229"/>
                    </a:cubicBezTo>
                    <a:cubicBezTo>
                      <a:pt x="14580" y="20229"/>
                      <a:pt x="17820" y="19543"/>
                      <a:pt x="17820" y="17486"/>
                    </a:cubicBezTo>
                    <a:cubicBezTo>
                      <a:pt x="17820" y="15429"/>
                      <a:pt x="15120" y="14400"/>
                      <a:pt x="12960" y="13714"/>
                    </a:cubicBezTo>
                    <a:close/>
                    <a:moveTo>
                      <a:pt x="9720" y="1029"/>
                    </a:moveTo>
                    <a:cubicBezTo>
                      <a:pt x="8640" y="1029"/>
                      <a:pt x="7560" y="1371"/>
                      <a:pt x="7020" y="2057"/>
                    </a:cubicBezTo>
                    <a:cubicBezTo>
                      <a:pt x="5940" y="2400"/>
                      <a:pt x="5940" y="3086"/>
                      <a:pt x="5940" y="4114"/>
                    </a:cubicBezTo>
                    <a:cubicBezTo>
                      <a:pt x="5940" y="5829"/>
                      <a:pt x="7560" y="8914"/>
                      <a:pt x="11340" y="8914"/>
                    </a:cubicBezTo>
                    <a:cubicBezTo>
                      <a:pt x="12420" y="8914"/>
                      <a:pt x="13500" y="8571"/>
                      <a:pt x="14580" y="8229"/>
                    </a:cubicBezTo>
                    <a:cubicBezTo>
                      <a:pt x="15120" y="7543"/>
                      <a:pt x="15660" y="6857"/>
                      <a:pt x="15660" y="6171"/>
                    </a:cubicBezTo>
                    <a:cubicBezTo>
                      <a:pt x="15660" y="4114"/>
                      <a:pt x="13500" y="1029"/>
                      <a:pt x="9720" y="10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2967504" y="279407"/>
                <a:ext cx="212610" cy="153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2" y="18073"/>
                    </a:moveTo>
                    <a:cubicBezTo>
                      <a:pt x="20965" y="19837"/>
                      <a:pt x="20012" y="21159"/>
                      <a:pt x="18741" y="21159"/>
                    </a:cubicBezTo>
                    <a:cubicBezTo>
                      <a:pt x="16200" y="21600"/>
                      <a:pt x="13341" y="21600"/>
                      <a:pt x="10800" y="21600"/>
                    </a:cubicBezTo>
                    <a:cubicBezTo>
                      <a:pt x="7941" y="21600"/>
                      <a:pt x="5400" y="21600"/>
                      <a:pt x="2541" y="21159"/>
                    </a:cubicBezTo>
                    <a:cubicBezTo>
                      <a:pt x="1588" y="21159"/>
                      <a:pt x="635" y="19837"/>
                      <a:pt x="318" y="18073"/>
                    </a:cubicBezTo>
                    <a:cubicBezTo>
                      <a:pt x="0" y="15869"/>
                      <a:pt x="0" y="13224"/>
                      <a:pt x="0" y="11020"/>
                    </a:cubicBezTo>
                    <a:cubicBezTo>
                      <a:pt x="0" y="8376"/>
                      <a:pt x="0" y="6171"/>
                      <a:pt x="318" y="3527"/>
                    </a:cubicBezTo>
                    <a:cubicBezTo>
                      <a:pt x="635" y="2204"/>
                      <a:pt x="1588" y="882"/>
                      <a:pt x="2541" y="441"/>
                    </a:cubicBezTo>
                    <a:cubicBezTo>
                      <a:pt x="5400" y="0"/>
                      <a:pt x="7941" y="0"/>
                      <a:pt x="10800" y="0"/>
                    </a:cubicBezTo>
                    <a:cubicBezTo>
                      <a:pt x="13341" y="0"/>
                      <a:pt x="16200" y="0"/>
                      <a:pt x="18741" y="441"/>
                    </a:cubicBezTo>
                    <a:cubicBezTo>
                      <a:pt x="20012" y="882"/>
                      <a:pt x="20965" y="2204"/>
                      <a:pt x="21282" y="3527"/>
                    </a:cubicBezTo>
                    <a:cubicBezTo>
                      <a:pt x="21600" y="6171"/>
                      <a:pt x="21600" y="8376"/>
                      <a:pt x="21600" y="11020"/>
                    </a:cubicBezTo>
                    <a:cubicBezTo>
                      <a:pt x="21600" y="13224"/>
                      <a:pt x="21600" y="15869"/>
                      <a:pt x="21282" y="18073"/>
                    </a:cubicBezTo>
                    <a:close/>
                    <a:moveTo>
                      <a:pt x="14929" y="10139"/>
                    </a:moveTo>
                    <a:cubicBezTo>
                      <a:pt x="8894" y="4849"/>
                      <a:pt x="8894" y="4849"/>
                      <a:pt x="8894" y="4849"/>
                    </a:cubicBezTo>
                    <a:cubicBezTo>
                      <a:pt x="8576" y="4408"/>
                      <a:pt x="8259" y="4408"/>
                      <a:pt x="7941" y="4408"/>
                    </a:cubicBezTo>
                    <a:cubicBezTo>
                      <a:pt x="7941" y="4849"/>
                      <a:pt x="7624" y="5290"/>
                      <a:pt x="7624" y="5731"/>
                    </a:cubicBezTo>
                    <a:cubicBezTo>
                      <a:pt x="7624" y="16310"/>
                      <a:pt x="7624" y="16310"/>
                      <a:pt x="7624" y="16310"/>
                    </a:cubicBezTo>
                    <a:cubicBezTo>
                      <a:pt x="7624" y="16751"/>
                      <a:pt x="7941" y="17192"/>
                      <a:pt x="7941" y="17192"/>
                    </a:cubicBezTo>
                    <a:cubicBezTo>
                      <a:pt x="8259" y="17192"/>
                      <a:pt x="8259" y="17192"/>
                      <a:pt x="8259" y="17192"/>
                    </a:cubicBezTo>
                    <a:cubicBezTo>
                      <a:pt x="8576" y="17192"/>
                      <a:pt x="8576" y="17192"/>
                      <a:pt x="8894" y="17192"/>
                    </a:cubicBezTo>
                    <a:cubicBezTo>
                      <a:pt x="14929" y="11902"/>
                      <a:pt x="14929" y="11902"/>
                      <a:pt x="14929" y="11902"/>
                    </a:cubicBezTo>
                    <a:cubicBezTo>
                      <a:pt x="15247" y="11461"/>
                      <a:pt x="15247" y="11461"/>
                      <a:pt x="15247" y="11020"/>
                    </a:cubicBezTo>
                    <a:cubicBezTo>
                      <a:pt x="15247" y="10580"/>
                      <a:pt x="15247" y="10139"/>
                      <a:pt x="14929" y="10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 animBg="1"/>
      <p:bldP spid="11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14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2214719" y="3090879"/>
            <a:ext cx="7280539" cy="7280540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10374121" y="5214906"/>
            <a:ext cx="11581297" cy="2645656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lt"/>
                <a:ea typeface="+mn-ea"/>
                <a:cs typeface="+mn-ea"/>
                <a:sym typeface="+mn-lt"/>
              </a:rPr>
              <a:t>用户可以在个人中心查看个人资料，个人课程的相关信息等。</a:t>
            </a:r>
            <a:endParaRPr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592740" y="2791100"/>
            <a:ext cx="11663955" cy="1503611"/>
            <a:chOff x="10592740" y="2791100"/>
            <a:chExt cx="11663955" cy="1503611"/>
          </a:xfrm>
        </p:grpSpPr>
        <p:sp>
          <p:nvSpPr>
            <p:cNvPr id="1217" name="Shape 1217"/>
            <p:cNvSpPr/>
            <p:nvPr/>
          </p:nvSpPr>
          <p:spPr>
            <a:xfrm>
              <a:off x="10592740" y="3181114"/>
              <a:ext cx="7910121" cy="1113597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个人中心页面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222" name="Group 1222"/>
            <p:cNvGrpSpPr/>
            <p:nvPr/>
          </p:nvGrpSpPr>
          <p:grpSpPr>
            <a:xfrm>
              <a:off x="10599197" y="2791100"/>
              <a:ext cx="11657498" cy="1"/>
              <a:chOff x="0" y="0"/>
              <a:chExt cx="11657497" cy="0"/>
            </a:xfrm>
          </p:grpSpPr>
          <p:sp>
            <p:nvSpPr>
              <p:cNvPr id="1220" name="Shape 1220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237" name="Group 1237"/>
            <p:cNvGrpSpPr/>
            <p:nvPr/>
          </p:nvGrpSpPr>
          <p:grpSpPr>
            <a:xfrm>
              <a:off x="19076321" y="3633559"/>
              <a:ext cx="2879097" cy="210040"/>
              <a:chOff x="301018" y="251043"/>
              <a:chExt cx="2879096" cy="210040"/>
            </a:xfrm>
          </p:grpSpPr>
          <p:sp>
            <p:nvSpPr>
              <p:cNvPr id="1226" name="Shape 1226"/>
              <p:cNvSpPr/>
              <p:nvPr/>
            </p:nvSpPr>
            <p:spPr>
              <a:xfrm>
                <a:off x="301018" y="251043"/>
                <a:ext cx="110091" cy="21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546"/>
                    </a:moveTo>
                    <a:cubicBezTo>
                      <a:pt x="17897" y="3546"/>
                      <a:pt x="17897" y="3546"/>
                      <a:pt x="17897" y="3546"/>
                    </a:cubicBezTo>
                    <a:cubicBezTo>
                      <a:pt x="14811" y="3546"/>
                      <a:pt x="14194" y="4513"/>
                      <a:pt x="14194" y="5481"/>
                    </a:cubicBezTo>
                    <a:cubicBezTo>
                      <a:pt x="14194" y="8060"/>
                      <a:pt x="14194" y="8060"/>
                      <a:pt x="14194" y="8060"/>
                    </a:cubicBezTo>
                    <a:cubicBezTo>
                      <a:pt x="21600" y="8060"/>
                      <a:pt x="21600" y="8060"/>
                      <a:pt x="21600" y="8060"/>
                    </a:cubicBezTo>
                    <a:cubicBezTo>
                      <a:pt x="20366" y="11928"/>
                      <a:pt x="20366" y="11928"/>
                      <a:pt x="20366" y="11928"/>
                    </a:cubicBezTo>
                    <a:cubicBezTo>
                      <a:pt x="14194" y="11928"/>
                      <a:pt x="14194" y="11928"/>
                      <a:pt x="14194" y="11928"/>
                    </a:cubicBezTo>
                    <a:cubicBezTo>
                      <a:pt x="14194" y="21600"/>
                      <a:pt x="14194" y="21600"/>
                      <a:pt x="14194" y="21600"/>
                    </a:cubicBezTo>
                    <a:cubicBezTo>
                      <a:pt x="6789" y="21600"/>
                      <a:pt x="6789" y="21600"/>
                      <a:pt x="6789" y="21600"/>
                    </a:cubicBezTo>
                    <a:cubicBezTo>
                      <a:pt x="6789" y="11928"/>
                      <a:pt x="6789" y="11928"/>
                      <a:pt x="6789" y="11928"/>
                    </a:cubicBezTo>
                    <a:cubicBezTo>
                      <a:pt x="0" y="11928"/>
                      <a:pt x="0" y="11928"/>
                      <a:pt x="0" y="11928"/>
                    </a:cubicBezTo>
                    <a:cubicBezTo>
                      <a:pt x="0" y="8060"/>
                      <a:pt x="0" y="8060"/>
                      <a:pt x="0" y="8060"/>
                    </a:cubicBezTo>
                    <a:cubicBezTo>
                      <a:pt x="6789" y="8060"/>
                      <a:pt x="6789" y="8060"/>
                      <a:pt x="6789" y="8060"/>
                    </a:cubicBezTo>
                    <a:cubicBezTo>
                      <a:pt x="6789" y="5158"/>
                      <a:pt x="6789" y="5158"/>
                      <a:pt x="6789" y="5158"/>
                    </a:cubicBezTo>
                    <a:cubicBezTo>
                      <a:pt x="6789" y="1934"/>
                      <a:pt x="10491" y="0"/>
                      <a:pt x="16046" y="0"/>
                    </a:cubicBezTo>
                    <a:cubicBezTo>
                      <a:pt x="18514" y="0"/>
                      <a:pt x="20983" y="322"/>
                      <a:pt x="21600" y="322"/>
                    </a:cubicBezTo>
                    <a:lnTo>
                      <a:pt x="21600" y="3546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1176649" y="276393"/>
                <a:ext cx="199900" cy="159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37" y="5082"/>
                    </a:moveTo>
                    <a:cubicBezTo>
                      <a:pt x="19237" y="5506"/>
                      <a:pt x="19237" y="5929"/>
                      <a:pt x="19237" y="5929"/>
                    </a:cubicBezTo>
                    <a:cubicBezTo>
                      <a:pt x="19237" y="13129"/>
                      <a:pt x="14850" y="21600"/>
                      <a:pt x="6750" y="21600"/>
                    </a:cubicBezTo>
                    <a:cubicBezTo>
                      <a:pt x="4388" y="21600"/>
                      <a:pt x="2025" y="20753"/>
                      <a:pt x="0" y="19059"/>
                    </a:cubicBezTo>
                    <a:cubicBezTo>
                      <a:pt x="338" y="19059"/>
                      <a:pt x="675" y="19059"/>
                      <a:pt x="1013" y="19059"/>
                    </a:cubicBezTo>
                    <a:cubicBezTo>
                      <a:pt x="3038" y="19059"/>
                      <a:pt x="5063" y="18212"/>
                      <a:pt x="6413" y="16941"/>
                    </a:cubicBezTo>
                    <a:cubicBezTo>
                      <a:pt x="4725" y="16941"/>
                      <a:pt x="3038" y="15247"/>
                      <a:pt x="2363" y="13129"/>
                    </a:cubicBezTo>
                    <a:cubicBezTo>
                      <a:pt x="2700" y="13129"/>
                      <a:pt x="3038" y="13129"/>
                      <a:pt x="3375" y="13129"/>
                    </a:cubicBezTo>
                    <a:cubicBezTo>
                      <a:pt x="3713" y="13129"/>
                      <a:pt x="4050" y="13129"/>
                      <a:pt x="4388" y="13129"/>
                    </a:cubicBezTo>
                    <a:cubicBezTo>
                      <a:pt x="2363" y="12282"/>
                      <a:pt x="1013" y="10165"/>
                      <a:pt x="1013" y="7624"/>
                    </a:cubicBezTo>
                    <a:cubicBezTo>
                      <a:pt x="1013" y="7624"/>
                      <a:pt x="1013" y="7624"/>
                      <a:pt x="1013" y="7624"/>
                    </a:cubicBezTo>
                    <a:cubicBezTo>
                      <a:pt x="1688" y="8047"/>
                      <a:pt x="2363" y="8047"/>
                      <a:pt x="3038" y="8047"/>
                    </a:cubicBezTo>
                    <a:cubicBezTo>
                      <a:pt x="1688" y="7200"/>
                      <a:pt x="1013" y="5506"/>
                      <a:pt x="1013" y="3812"/>
                    </a:cubicBezTo>
                    <a:cubicBezTo>
                      <a:pt x="1013" y="2541"/>
                      <a:pt x="1350" y="1694"/>
                      <a:pt x="1688" y="847"/>
                    </a:cubicBezTo>
                    <a:cubicBezTo>
                      <a:pt x="3713" y="4235"/>
                      <a:pt x="7088" y="6353"/>
                      <a:pt x="10463" y="6776"/>
                    </a:cubicBezTo>
                    <a:cubicBezTo>
                      <a:pt x="10463" y="6353"/>
                      <a:pt x="10463" y="5929"/>
                      <a:pt x="10463" y="5506"/>
                    </a:cubicBezTo>
                    <a:cubicBezTo>
                      <a:pt x="10463" y="2118"/>
                      <a:pt x="12487" y="0"/>
                      <a:pt x="14850" y="0"/>
                    </a:cubicBezTo>
                    <a:cubicBezTo>
                      <a:pt x="16200" y="0"/>
                      <a:pt x="17212" y="424"/>
                      <a:pt x="18225" y="1694"/>
                    </a:cubicBezTo>
                    <a:cubicBezTo>
                      <a:pt x="18900" y="1271"/>
                      <a:pt x="19912" y="847"/>
                      <a:pt x="20925" y="424"/>
                    </a:cubicBezTo>
                    <a:cubicBezTo>
                      <a:pt x="20587" y="1694"/>
                      <a:pt x="19912" y="2541"/>
                      <a:pt x="18900" y="3388"/>
                    </a:cubicBezTo>
                    <a:cubicBezTo>
                      <a:pt x="19912" y="2965"/>
                      <a:pt x="20587" y="2965"/>
                      <a:pt x="21600" y="2541"/>
                    </a:cubicBezTo>
                    <a:cubicBezTo>
                      <a:pt x="20925" y="3388"/>
                      <a:pt x="20250" y="4659"/>
                      <a:pt x="19237" y="50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2967504" y="279407"/>
                <a:ext cx="212610" cy="153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2" y="18073"/>
                    </a:moveTo>
                    <a:cubicBezTo>
                      <a:pt x="20965" y="19837"/>
                      <a:pt x="20012" y="21159"/>
                      <a:pt x="18741" y="21159"/>
                    </a:cubicBezTo>
                    <a:cubicBezTo>
                      <a:pt x="16200" y="21600"/>
                      <a:pt x="13341" y="21600"/>
                      <a:pt x="10800" y="21600"/>
                    </a:cubicBezTo>
                    <a:cubicBezTo>
                      <a:pt x="7941" y="21600"/>
                      <a:pt x="5400" y="21600"/>
                      <a:pt x="2541" y="21159"/>
                    </a:cubicBezTo>
                    <a:cubicBezTo>
                      <a:pt x="1588" y="21159"/>
                      <a:pt x="635" y="19837"/>
                      <a:pt x="318" y="18073"/>
                    </a:cubicBezTo>
                    <a:cubicBezTo>
                      <a:pt x="0" y="15869"/>
                      <a:pt x="0" y="13224"/>
                      <a:pt x="0" y="11020"/>
                    </a:cubicBezTo>
                    <a:cubicBezTo>
                      <a:pt x="0" y="8376"/>
                      <a:pt x="0" y="6171"/>
                      <a:pt x="318" y="3527"/>
                    </a:cubicBezTo>
                    <a:cubicBezTo>
                      <a:pt x="635" y="2204"/>
                      <a:pt x="1588" y="882"/>
                      <a:pt x="2541" y="441"/>
                    </a:cubicBezTo>
                    <a:cubicBezTo>
                      <a:pt x="5400" y="0"/>
                      <a:pt x="7941" y="0"/>
                      <a:pt x="10800" y="0"/>
                    </a:cubicBezTo>
                    <a:cubicBezTo>
                      <a:pt x="13341" y="0"/>
                      <a:pt x="16200" y="0"/>
                      <a:pt x="18741" y="441"/>
                    </a:cubicBezTo>
                    <a:cubicBezTo>
                      <a:pt x="20012" y="882"/>
                      <a:pt x="20965" y="2204"/>
                      <a:pt x="21282" y="3527"/>
                    </a:cubicBezTo>
                    <a:cubicBezTo>
                      <a:pt x="21600" y="6171"/>
                      <a:pt x="21600" y="8376"/>
                      <a:pt x="21600" y="11020"/>
                    </a:cubicBezTo>
                    <a:cubicBezTo>
                      <a:pt x="21600" y="13224"/>
                      <a:pt x="21600" y="15869"/>
                      <a:pt x="21282" y="18073"/>
                    </a:cubicBezTo>
                    <a:close/>
                    <a:moveTo>
                      <a:pt x="14929" y="10139"/>
                    </a:moveTo>
                    <a:cubicBezTo>
                      <a:pt x="8894" y="4849"/>
                      <a:pt x="8894" y="4849"/>
                      <a:pt x="8894" y="4849"/>
                    </a:cubicBezTo>
                    <a:cubicBezTo>
                      <a:pt x="8576" y="4408"/>
                      <a:pt x="8259" y="4408"/>
                      <a:pt x="7941" y="4408"/>
                    </a:cubicBezTo>
                    <a:cubicBezTo>
                      <a:pt x="7941" y="4849"/>
                      <a:pt x="7624" y="5290"/>
                      <a:pt x="7624" y="5731"/>
                    </a:cubicBezTo>
                    <a:cubicBezTo>
                      <a:pt x="7624" y="16310"/>
                      <a:pt x="7624" y="16310"/>
                      <a:pt x="7624" y="16310"/>
                    </a:cubicBezTo>
                    <a:cubicBezTo>
                      <a:pt x="7624" y="16751"/>
                      <a:pt x="7941" y="17192"/>
                      <a:pt x="7941" y="17192"/>
                    </a:cubicBezTo>
                    <a:cubicBezTo>
                      <a:pt x="8259" y="17192"/>
                      <a:pt x="8259" y="17192"/>
                      <a:pt x="8259" y="17192"/>
                    </a:cubicBezTo>
                    <a:cubicBezTo>
                      <a:pt x="8576" y="17192"/>
                      <a:pt x="8576" y="17192"/>
                      <a:pt x="8894" y="17192"/>
                    </a:cubicBezTo>
                    <a:cubicBezTo>
                      <a:pt x="14929" y="11902"/>
                      <a:pt x="14929" y="11902"/>
                      <a:pt x="14929" y="11902"/>
                    </a:cubicBezTo>
                    <a:cubicBezTo>
                      <a:pt x="15247" y="11461"/>
                      <a:pt x="15247" y="11461"/>
                      <a:pt x="15247" y="11020"/>
                    </a:cubicBezTo>
                    <a:cubicBezTo>
                      <a:pt x="15247" y="10580"/>
                      <a:pt x="15247" y="10139"/>
                      <a:pt x="14929" y="10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44" y="2257425"/>
            <a:ext cx="8338981" cy="811399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0" animBg="1"/>
      <p:bldP spid="1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15336153" y="8805517"/>
            <a:ext cx="1874278" cy="1861326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18037176" y="8805517"/>
            <a:ext cx="1874278" cy="1861326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0738197" y="8805517"/>
            <a:ext cx="1874278" cy="1861326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" name="Shape 57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15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66986" y="2791100"/>
            <a:ext cx="11663955" cy="2294143"/>
            <a:chOff x="1866986" y="2791100"/>
            <a:chExt cx="11663955" cy="2294143"/>
          </a:xfrm>
        </p:grpSpPr>
        <p:sp>
          <p:nvSpPr>
            <p:cNvPr id="571" name="Shape 571"/>
            <p:cNvSpPr/>
            <p:nvPr/>
          </p:nvSpPr>
          <p:spPr>
            <a:xfrm>
              <a:off x="1866986" y="31811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软件测试</a:t>
              </a:r>
              <a:endParaRPr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76" name="Group 576"/>
            <p:cNvGrpSpPr/>
            <p:nvPr/>
          </p:nvGrpSpPr>
          <p:grpSpPr>
            <a:xfrm>
              <a:off x="1873442" y="2791100"/>
              <a:ext cx="11657499" cy="1"/>
              <a:chOff x="0" y="0"/>
              <a:chExt cx="11657497" cy="0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6" name="图片占位符 2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0357197" y="8428731"/>
            <a:ext cx="1874278" cy="1861327"/>
          </a:xfrm>
        </p:spPr>
      </p:pic>
      <p:pic>
        <p:nvPicPr>
          <p:cNvPr id="24" name="图片占位符 2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7656174" y="8428732"/>
            <a:ext cx="1874280" cy="1861326"/>
          </a:xfrm>
        </p:spPr>
      </p:pic>
      <p:pic>
        <p:nvPicPr>
          <p:cNvPr id="20" name="图片占位符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14955153" y="8428732"/>
            <a:ext cx="1874278" cy="1861326"/>
          </a:xfrm>
        </p:spPr>
      </p:pic>
      <p:sp>
        <p:nvSpPr>
          <p:cNvPr id="567" name="Shape 567"/>
          <p:cNvSpPr/>
          <p:nvPr/>
        </p:nvSpPr>
        <p:spPr>
          <a:xfrm>
            <a:off x="15336153" y="3086665"/>
            <a:ext cx="7280540" cy="5035117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1911543" y="5468906"/>
            <a:ext cx="11581297" cy="4907224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rPr lang="en-US" sz="4000" dirty="0" smtClean="0">
                <a:latin typeface="+mn-ea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网站设计实现后，通过对其测试验证功能是否满足需求并且能够正常运行。</a:t>
            </a:r>
            <a:endParaRPr lang="en-US" altLang="zh-CN" sz="4000" dirty="0" smtClean="0">
              <a:latin typeface="+mn-ea"/>
              <a:ea typeface="+mn-ea"/>
              <a:cs typeface="+mn-ea"/>
              <a:sym typeface="+mn-lt"/>
            </a:endParaRPr>
          </a:p>
          <a:p>
            <a:r>
              <a:rPr lang="en-US" sz="4000" dirty="0">
                <a:latin typeface="+mn-ea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测试模块包括：用户注册，用户登录，搜索功能，用户报名，用户收藏，用户预约，个人资料修改模块。</a:t>
            </a:r>
            <a:endParaRPr sz="4000" dirty="0"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16" name="图片占位符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955153" y="2709879"/>
            <a:ext cx="7276322" cy="503511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 animBg="1"/>
      <p:bldP spid="569" grpId="0" animBg="1"/>
      <p:bldP spid="570" grpId="0" animBg="1"/>
      <p:bldP spid="567" grpId="0" animBg="1"/>
      <p:bldP spid="5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/>
        </p:nvSpPr>
        <p:spPr>
          <a:xfrm>
            <a:off x="2214719" y="3090879"/>
            <a:ext cx="7280539" cy="7280540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76" name="Shape 127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16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833719" y="2709879"/>
            <a:ext cx="7293239" cy="7280540"/>
          </a:xfrm>
        </p:spPr>
      </p:pic>
      <p:grpSp>
        <p:nvGrpSpPr>
          <p:cNvPr id="6" name="Group 5"/>
          <p:cNvGrpSpPr/>
          <p:nvPr/>
        </p:nvGrpSpPr>
        <p:grpSpPr>
          <a:xfrm>
            <a:off x="10592740" y="5077100"/>
            <a:ext cx="11663955" cy="5120262"/>
            <a:chOff x="10592740" y="5077100"/>
            <a:chExt cx="11663955" cy="5120262"/>
          </a:xfrm>
        </p:grpSpPr>
        <p:sp>
          <p:nvSpPr>
            <p:cNvPr id="1274" name="Shape 1274"/>
            <p:cNvSpPr/>
            <p:nvPr/>
          </p:nvSpPr>
          <p:spPr>
            <a:xfrm>
              <a:off x="10592740" y="5517915"/>
              <a:ext cx="7910121" cy="1113596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 defTabSz="503555">
                <a:lnSpc>
                  <a:spcPct val="90000"/>
                </a:lnSpc>
                <a:defRPr sz="6100" cap="all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总结</a:t>
              </a:r>
              <a:endParaRPr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0637297" y="6731149"/>
              <a:ext cx="11581297" cy="3466213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/>
            <a:p>
              <a:r>
                <a:rPr lang="en-US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ea"/>
                  <a:ea typeface="+mn-ea"/>
                  <a:cs typeface="+mn-ea"/>
                  <a:sym typeface="+mn-lt"/>
                </a:rPr>
                <a:t>在通过本次毕业设计，使我在</a:t>
              </a:r>
              <a:r>
                <a:rPr lang="en-US" altLang="zh-CN" sz="4000" dirty="0" smtClean="0">
                  <a:latin typeface="+mn-ea"/>
                  <a:ea typeface="+mn-ea"/>
                  <a:cs typeface="+mn-ea"/>
                  <a:sym typeface="+mn-lt"/>
                </a:rPr>
                <a:t>Python</a:t>
              </a:r>
              <a:r>
                <a:rPr lang="zh-CN" altLang="en-US" sz="4000" dirty="0" smtClean="0">
                  <a:latin typeface="+mn-ea"/>
                  <a:ea typeface="+mn-ea"/>
                  <a:cs typeface="+mn-ea"/>
                  <a:sym typeface="+mn-lt"/>
                </a:rPr>
                <a:t>和</a:t>
              </a:r>
              <a:r>
                <a:rPr lang="en-US" altLang="zh-CN" sz="4000" dirty="0" err="1" smtClean="0">
                  <a:latin typeface="+mn-ea"/>
                  <a:ea typeface="+mn-ea"/>
                  <a:cs typeface="+mn-ea"/>
                  <a:sym typeface="+mn-lt"/>
                </a:rPr>
                <a:t>Django</a:t>
              </a:r>
              <a:r>
                <a:rPr lang="zh-CN" altLang="en-US" sz="4000" dirty="0" smtClean="0">
                  <a:latin typeface="+mn-ea"/>
                  <a:ea typeface="+mn-ea"/>
                  <a:cs typeface="+mn-ea"/>
                  <a:sym typeface="+mn-lt"/>
                </a:rPr>
                <a:t>语言的掌握方面，</a:t>
              </a:r>
              <a:r>
                <a:rPr lang="en-US" altLang="zh-CN" sz="4000" dirty="0" smtClean="0">
                  <a:latin typeface="+mn-ea"/>
                  <a:ea typeface="+mn-ea"/>
                  <a:cs typeface="+mn-ea"/>
                  <a:sym typeface="+mn-lt"/>
                </a:rPr>
                <a:t>word</a:t>
              </a:r>
              <a:r>
                <a:rPr lang="zh-CN" altLang="en-US" sz="4000" dirty="0" smtClean="0">
                  <a:latin typeface="+mn-ea"/>
                  <a:ea typeface="+mn-ea"/>
                  <a:cs typeface="+mn-ea"/>
                  <a:sym typeface="+mn-lt"/>
                </a:rPr>
                <a:t>编辑器的使用方面，思考能力等方面都有了非常大的进步，受益良多。</a:t>
              </a:r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279" name="Group 1279"/>
            <p:cNvGrpSpPr/>
            <p:nvPr/>
          </p:nvGrpSpPr>
          <p:grpSpPr>
            <a:xfrm>
              <a:off x="10599197" y="5077100"/>
              <a:ext cx="11657498" cy="1"/>
              <a:chOff x="0" y="0"/>
              <a:chExt cx="11657497" cy="0"/>
            </a:xfrm>
          </p:grpSpPr>
          <p:sp>
            <p:nvSpPr>
              <p:cNvPr id="1277" name="Shape 1277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7" name="图片占位符 3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630838" y="2699929"/>
            <a:ext cx="1641591" cy="1641591"/>
          </a:xfrm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12980337" y="2699928"/>
            <a:ext cx="1641593" cy="1641591"/>
          </a:xfrm>
        </p:spPr>
      </p:pic>
      <p:pic>
        <p:nvPicPr>
          <p:cNvPr id="33" name="图片占位符 3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5329837" y="2699928"/>
            <a:ext cx="1641594" cy="1641591"/>
          </a:xfrm>
        </p:spPr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7679337" y="2699928"/>
            <a:ext cx="1641593" cy="164159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364560" y="9402309"/>
            <a:ext cx="4416404" cy="1882542"/>
          </a:xfrm>
        </p:spPr>
      </p:pic>
      <p:pic>
        <p:nvPicPr>
          <p:cNvPr id="35" name="图片占位符 3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2603035" y="9402309"/>
            <a:ext cx="4416405" cy="1882542"/>
          </a:xfrm>
        </p:spPr>
      </p:pic>
      <p:pic>
        <p:nvPicPr>
          <p:cNvPr id="37" name="图片占位符 36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" name="Group 2"/>
          <p:cNvGrpSpPr/>
          <p:nvPr/>
        </p:nvGrpSpPr>
        <p:grpSpPr>
          <a:xfrm>
            <a:off x="6280996" y="3155014"/>
            <a:ext cx="11822008" cy="5360628"/>
            <a:chOff x="6280996" y="3155014"/>
            <a:chExt cx="11822008" cy="5360628"/>
          </a:xfrm>
        </p:grpSpPr>
        <p:sp>
          <p:nvSpPr>
            <p:cNvPr id="1319" name="Shape 1319"/>
            <p:cNvSpPr/>
            <p:nvPr/>
          </p:nvSpPr>
          <p:spPr>
            <a:xfrm>
              <a:off x="10252538" y="3155014"/>
              <a:ext cx="3878924" cy="35560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 anchor="ctr">
              <a:spAutoFit/>
            </a:bodyPr>
            <a:lstStyle>
              <a:lvl1pPr algn="ctr">
                <a:defRPr sz="1800" cap="all" spc="360">
                  <a:solidFill>
                    <a:srgbClr val="818181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>
                  <a:cs typeface="+mn-ea"/>
                  <a:sym typeface="+mn-lt"/>
                </a:rPr>
                <a:t>demo slide</a:t>
              </a: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6280996" y="3437173"/>
              <a:ext cx="11822008" cy="1985690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ctr">
                <a:lnSpc>
                  <a:spcPct val="90000"/>
                </a:lnSpc>
                <a:defRPr sz="10000" cap="all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致谢</a:t>
              </a:r>
              <a:endParaRPr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426719" y="5699580"/>
              <a:ext cx="11530562" cy="2816062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 lnSpcReduction="10000"/>
            </a:bodyPr>
            <a:lstStyle>
              <a:lvl1pPr algn="ctr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+mn-lt"/>
                  <a:ea typeface="+mn-ea"/>
                  <a:cs typeface="+mn-ea"/>
                  <a:sym typeface="+mn-lt"/>
                </a:rPr>
                <a:t>非常荣幸学校能够给我提供本次机会，在设计实现过程中发现自己的不足，同时可以掌握一些实用的技能。感谢谭老师的耐心指导，感谢家长和同学的热情帮助！</a:t>
              </a:r>
              <a:endParaRPr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1" name="图片占位符 30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48640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 descr="学校图形徽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873" y="1743359"/>
            <a:ext cx="4373204" cy="4399453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1525" y="7635137"/>
            <a:ext cx="3543300" cy="155427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ea"/>
                <a:ea typeface="+mn-ea"/>
                <a:cs typeface="PT Sans" panose="020B0503020203020204"/>
                <a:sym typeface="PT Sans" panose="020B0503020203020204"/>
              </a:rPr>
              <a:t>目录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ea"/>
              <a:ea typeface="+mn-ea"/>
              <a:cs typeface="PT Sans" panose="020B0503020203020204"/>
              <a:sym typeface="PT Sans" panose="020B0503020203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74116" y="3887724"/>
            <a:ext cx="1511035" cy="1000274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FEFDFF"/>
                </a:solidFill>
                <a:effectLst/>
                <a:uFillTx/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1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EFDFF"/>
              </a:solidFill>
              <a:effectLst/>
              <a:uFillTx/>
              <a:latin typeface="PT Sans" panose="020B0503020203020204"/>
              <a:ea typeface="PT Sans" panose="020B0503020203020204"/>
              <a:cs typeface="PT Sans" panose="020B0503020203020204"/>
              <a:sym typeface="PT Sans" panose="020B0503020203020204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188341" y="8641533"/>
            <a:ext cx="8401049" cy="1860733"/>
            <a:chOff x="6188341" y="1097733"/>
            <a:chExt cx="8401049" cy="1860733"/>
          </a:xfrm>
        </p:grpSpPr>
        <p:sp>
          <p:nvSpPr>
            <p:cNvPr id="9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需求分析</a:t>
              </a:r>
              <a:endParaRPr lang="zh-CN" altLang="en-US" sz="54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34" name="Shape 1211"/>
            <p:cNvSpPr/>
            <p:nvPr/>
          </p:nvSpPr>
          <p:spPr>
            <a:xfrm>
              <a:off x="6493139" y="1097733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03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772525" y="2327524"/>
              <a:ext cx="4343400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demand analysis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93140" y="4919217"/>
            <a:ext cx="8401050" cy="1742436"/>
            <a:chOff x="6188341" y="1257939"/>
            <a:chExt cx="8401050" cy="1742436"/>
          </a:xfrm>
        </p:grpSpPr>
        <p:sp>
          <p:nvSpPr>
            <p:cNvPr id="42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开发技术简介</a:t>
              </a:r>
              <a:endParaRPr lang="zh-CN" altLang="en-US" sz="54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43" name="Shape 1211"/>
            <p:cNvSpPr/>
            <p:nvPr/>
          </p:nvSpPr>
          <p:spPr>
            <a:xfrm>
              <a:off x="6188341" y="1257939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02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5152" y="2327524"/>
              <a:ext cx="6404239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Development Technology Brief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449549" y="1613661"/>
            <a:ext cx="8401049" cy="1742436"/>
            <a:chOff x="6188341" y="1257939"/>
            <a:chExt cx="8401049" cy="1742436"/>
          </a:xfrm>
        </p:grpSpPr>
        <p:sp>
          <p:nvSpPr>
            <p:cNvPr id="46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网站设计</a:t>
              </a:r>
              <a:endParaRPr lang="zh-CN" altLang="en-US" sz="54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47" name="Shape 1211"/>
            <p:cNvSpPr/>
            <p:nvPr/>
          </p:nvSpPr>
          <p:spPr>
            <a:xfrm>
              <a:off x="6188341" y="1257939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04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772525" y="2327524"/>
              <a:ext cx="4343400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Website design 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93141" y="1562739"/>
            <a:ext cx="8401049" cy="1742436"/>
            <a:chOff x="6188341" y="1257939"/>
            <a:chExt cx="8401049" cy="1742436"/>
          </a:xfrm>
        </p:grpSpPr>
        <p:sp>
          <p:nvSpPr>
            <p:cNvPr id="51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项目</a:t>
              </a:r>
              <a:r>
                <a:rPr lang="zh-CN" altLang="en-US" sz="5400" b="1" dirty="0" smtClean="0">
                  <a:solidFill>
                    <a:schemeClr val="bg2"/>
                  </a:solidFill>
                </a:rPr>
                <a:t>背景意义</a:t>
              </a: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2" name="Shape 1211"/>
            <p:cNvSpPr/>
            <p:nvPr/>
          </p:nvSpPr>
          <p:spPr>
            <a:xfrm>
              <a:off x="6188341" y="1257939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01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772525" y="2327524"/>
              <a:ext cx="4343400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background meaning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5449548" y="4940593"/>
            <a:ext cx="8401049" cy="1742436"/>
            <a:chOff x="6188341" y="1257939"/>
            <a:chExt cx="8401049" cy="1742436"/>
          </a:xfrm>
        </p:grpSpPr>
        <p:sp>
          <p:nvSpPr>
            <p:cNvPr id="55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网站实现</a:t>
              </a:r>
              <a:endParaRPr lang="zh-CN" altLang="en-US" sz="54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6" name="Shape 1211"/>
            <p:cNvSpPr/>
            <p:nvPr/>
          </p:nvSpPr>
          <p:spPr>
            <a:xfrm>
              <a:off x="6188341" y="1257939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05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88227" y="2218177"/>
              <a:ext cx="4911993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Website implementation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5449547" y="8685161"/>
            <a:ext cx="8401049" cy="1742436"/>
            <a:chOff x="6188341" y="1257939"/>
            <a:chExt cx="8401049" cy="1742436"/>
          </a:xfrm>
        </p:grpSpPr>
        <p:sp>
          <p:nvSpPr>
            <p:cNvPr id="59" name="TextBox 3"/>
            <p:cNvSpPr txBox="1"/>
            <p:nvPr/>
          </p:nvSpPr>
          <p:spPr>
            <a:xfrm>
              <a:off x="6188341" y="1308861"/>
              <a:ext cx="8401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 smtClean="0">
                  <a:solidFill>
                    <a:schemeClr val="bg2"/>
                  </a:solidFill>
                </a:rPr>
                <a:t>     软件测试</a:t>
              </a:r>
              <a:endParaRPr lang="zh-CN" altLang="en-US" sz="54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2"/>
                  </a:solidFill>
                </a:rPr>
                <a:t>       </a:t>
              </a:r>
              <a:endParaRPr lang="zh-CN" altLang="en-US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60" name="Shape 1211"/>
            <p:cNvSpPr/>
            <p:nvPr/>
          </p:nvSpPr>
          <p:spPr>
            <a:xfrm>
              <a:off x="6188341" y="1257939"/>
              <a:ext cx="1784083" cy="1742436"/>
            </a:xfrm>
            <a:prstGeom prst="rect">
              <a:avLst/>
            </a:prstGeom>
            <a:solidFill>
              <a:srgbClr val="E5E5E5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6000" dirty="0" smtClean="0">
                  <a:solidFill>
                    <a:schemeClr val="tx1">
                      <a:lumMod val="50000"/>
                    </a:schemeClr>
                  </a:solidFill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06</a:t>
              </a:r>
              <a:endParaRPr sz="60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772525" y="2327524"/>
              <a:ext cx="4343400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rPr>
                <a:t>software test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A9A9A9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PT Sans" panose="020B0503020203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359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306109" y="1476651"/>
            <a:ext cx="11972025" cy="5038449"/>
            <a:chOff x="10306109" y="1476651"/>
            <a:chExt cx="11972025" cy="4055697"/>
          </a:xfrm>
        </p:grpSpPr>
        <p:sp>
          <p:nvSpPr>
            <p:cNvPr id="422" name="Shape 422"/>
            <p:cNvSpPr/>
            <p:nvPr/>
          </p:nvSpPr>
          <p:spPr>
            <a:xfrm>
              <a:off x="10306109" y="19873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72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经济背景</a:t>
              </a:r>
              <a:endParaRPr sz="72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0383613" y="3095127"/>
              <a:ext cx="11894521" cy="243722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 lnSpcReduction="10000"/>
            </a:bodyPr>
            <a:lstStyle>
              <a:lvl1pPr algn="l"/>
            </a:lstStyle>
            <a:p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改革开放以来，国民经济不断提高，人们在追求物质生活的同时，也越来越重视精神文化生活。所以对孩子的教育问题愈发重视，使孩子一出生就开始接收教育，因此，涌现了许多专注启蒙教育的早教机构。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27" name="Group 427"/>
            <p:cNvGrpSpPr/>
            <p:nvPr/>
          </p:nvGrpSpPr>
          <p:grpSpPr>
            <a:xfrm>
              <a:off x="10370825" y="1476651"/>
              <a:ext cx="11848791" cy="1"/>
              <a:chOff x="0" y="0"/>
              <a:chExt cx="11848789" cy="0"/>
            </a:xfrm>
          </p:grpSpPr>
          <p:sp>
            <p:nvSpPr>
              <p:cNvPr id="425" name="Shape 425"/>
              <p:cNvSpPr/>
              <p:nvPr/>
            </p:nvSpPr>
            <p:spPr>
              <a:xfrm>
                <a:off x="0" y="0"/>
                <a:ext cx="11848790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28" name="Shape 428"/>
          <p:cNvSpPr/>
          <p:nvPr/>
        </p:nvSpPr>
        <p:spPr>
          <a:xfrm>
            <a:off x="388339" y="7681262"/>
            <a:ext cx="7910121" cy="1737386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lnSpc>
                <a:spcPct val="90000"/>
              </a:lnSpc>
              <a:defRPr sz="10000" cap="all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zh-CN" altLang="en-US" sz="9600" dirty="0" smtClean="0">
                <a:latin typeface="Muli" panose="00000500000000000000" pitchFamily="2" charset="0"/>
                <a:ea typeface="+mn-ea"/>
                <a:cs typeface="+mn-ea"/>
                <a:sym typeface="+mn-lt"/>
              </a:rPr>
              <a:t>项目背景</a:t>
            </a:r>
            <a:endParaRPr lang="en-US" altLang="zh-CN" sz="9600" dirty="0">
              <a:latin typeface="Muli" panose="00000500000000000000" pitchFamily="2" charset="0"/>
              <a:ea typeface="+mn-ea"/>
              <a:cs typeface="+mn-ea"/>
              <a:sym typeface="+mn-lt"/>
            </a:endParaRPr>
          </a:p>
        </p:txBody>
      </p:sp>
      <p:grpSp>
        <p:nvGrpSpPr>
          <p:cNvPr id="11" name="Group 1"/>
          <p:cNvGrpSpPr/>
          <p:nvPr/>
        </p:nvGrpSpPr>
        <p:grpSpPr>
          <a:xfrm>
            <a:off x="10247592" y="7915551"/>
            <a:ext cx="11972025" cy="5038449"/>
            <a:chOff x="10306109" y="1476651"/>
            <a:chExt cx="11972025" cy="4055697"/>
          </a:xfrm>
        </p:grpSpPr>
        <p:sp>
          <p:nvSpPr>
            <p:cNvPr id="12" name="Shape 422"/>
            <p:cNvSpPr/>
            <p:nvPr/>
          </p:nvSpPr>
          <p:spPr>
            <a:xfrm>
              <a:off x="10306109" y="19873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7200" dirty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技术</a:t>
              </a:r>
              <a:r>
                <a:rPr lang="zh-CN" altLang="en-US" sz="72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背景</a:t>
              </a:r>
              <a:endParaRPr sz="72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Shape 423"/>
            <p:cNvSpPr/>
            <p:nvPr/>
          </p:nvSpPr>
          <p:spPr>
            <a:xfrm>
              <a:off x="10383613" y="3095127"/>
              <a:ext cx="11894521" cy="243722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sz="4000" dirty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近年来，随着科技的不断发展和创新，计算机技术已逐渐成熟。计算机在生活，工作，科学等领域应用广泛，利用计算机技术寻求便利成为常态。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4" name="Group 427"/>
            <p:cNvGrpSpPr/>
            <p:nvPr/>
          </p:nvGrpSpPr>
          <p:grpSpPr>
            <a:xfrm>
              <a:off x="10370825" y="1476651"/>
              <a:ext cx="11848791" cy="1"/>
              <a:chOff x="0" y="0"/>
              <a:chExt cx="11848789" cy="0"/>
            </a:xfrm>
          </p:grpSpPr>
          <p:sp>
            <p:nvSpPr>
              <p:cNvPr id="15" name="Shape 425"/>
              <p:cNvSpPr/>
              <p:nvPr/>
            </p:nvSpPr>
            <p:spPr>
              <a:xfrm>
                <a:off x="0" y="0"/>
                <a:ext cx="11848790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Shape 426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7" name="图片 16" descr="学校图形徽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6798" y="1476651"/>
            <a:ext cx="4373204" cy="4399453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27081" y="1476651"/>
            <a:ext cx="12906204" cy="5358263"/>
            <a:chOff x="2127081" y="1476651"/>
            <a:chExt cx="12906204" cy="5358263"/>
          </a:xfrm>
        </p:grpSpPr>
        <p:sp>
          <p:nvSpPr>
            <p:cNvPr id="414" name="Shape 414"/>
            <p:cNvSpPr/>
            <p:nvPr/>
          </p:nvSpPr>
          <p:spPr>
            <a:xfrm>
              <a:off x="2127081" y="1987314"/>
              <a:ext cx="7910122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9600" dirty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项目意义</a:t>
              </a:r>
              <a:endParaRPr lang="en-US" altLang="zh-CN" sz="96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171638" y="4275106"/>
              <a:ext cx="12795338" cy="2559808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pPr lvl="1"/>
              <a:r>
                <a:rPr lang="en-US" sz="40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利用计算机技术为早教机构实现一个管理系统。使机构管理员便捷的管理教师，孩子，课程等相关数据，家长能够了解机构概况，孩子能够更高效率的学习。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19" name="Group 419"/>
            <p:cNvGrpSpPr/>
            <p:nvPr/>
          </p:nvGrpSpPr>
          <p:grpSpPr>
            <a:xfrm>
              <a:off x="2191797" y="1476651"/>
              <a:ext cx="12841488" cy="1"/>
              <a:chOff x="0" y="0"/>
              <a:chExt cx="12841487" cy="0"/>
            </a:xfrm>
          </p:grpSpPr>
          <p:sp>
            <p:nvSpPr>
              <p:cNvPr id="417" name="Shape 417"/>
              <p:cNvSpPr/>
              <p:nvPr/>
            </p:nvSpPr>
            <p:spPr>
              <a:xfrm>
                <a:off x="0" y="0"/>
                <a:ext cx="1284148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92338" y="7850188"/>
            <a:ext cx="19996150" cy="586581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8"/>
          <p:cNvSpPr/>
          <p:nvPr/>
        </p:nvSpPr>
        <p:spPr>
          <a:xfrm>
            <a:off x="17212440" y="1173179"/>
            <a:ext cx="5160476" cy="4772927"/>
          </a:xfrm>
          <a:prstGeom prst="rect">
            <a:avLst/>
          </a:prstGeom>
          <a:solidFill>
            <a:srgbClr val="E5E5E5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hape 399"/>
          <p:cNvSpPr>
            <a:spLocks noGrp="1"/>
          </p:cNvSpPr>
          <p:nvPr>
            <p:ph type="sldNum" sz="quarter" idx="2"/>
          </p:nvPr>
        </p:nvSpPr>
        <p:spPr>
          <a:xfrm>
            <a:off x="21533849" y="11827056"/>
            <a:ext cx="607908" cy="3539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>
                <a:latin typeface="+mn-lt"/>
                <a:ea typeface="+mn-ea"/>
                <a:cs typeface="+mn-ea"/>
                <a:sym typeface="+mn-lt"/>
              </a:rPr>
              <a:t>5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2135979" y="6834914"/>
            <a:ext cx="20107390" cy="4388597"/>
            <a:chOff x="2135979" y="7823200"/>
            <a:chExt cx="20107390" cy="3400311"/>
          </a:xfrm>
        </p:grpSpPr>
        <p:grpSp>
          <p:nvGrpSpPr>
            <p:cNvPr id="7" name="Group 402"/>
            <p:cNvGrpSpPr/>
            <p:nvPr/>
          </p:nvGrpSpPr>
          <p:grpSpPr>
            <a:xfrm>
              <a:off x="2191796" y="7823200"/>
              <a:ext cx="20051573" cy="0"/>
              <a:chOff x="0" y="0"/>
              <a:chExt cx="20051571" cy="0"/>
            </a:xfrm>
          </p:grpSpPr>
          <p:sp>
            <p:nvSpPr>
              <p:cNvPr id="14" name="Shape 400"/>
              <p:cNvSpPr/>
              <p:nvPr/>
            </p:nvSpPr>
            <p:spPr>
              <a:xfrm>
                <a:off x="0" y="0"/>
                <a:ext cx="20051571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Shape 401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" name="Shape 403"/>
            <p:cNvSpPr/>
            <p:nvPr/>
          </p:nvSpPr>
          <p:spPr>
            <a:xfrm>
              <a:off x="2173767" y="8395292"/>
              <a:ext cx="2263440" cy="769441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38100" tIns="38100" rIns="38100" bIns="38100" anchor="ctr">
              <a:sp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altLang="zh-CN" dirty="0" err="1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Pycharm</a:t>
              </a:r>
              <a:endParaRPr lang="en-US" altLang="zh-CN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Shape 404"/>
            <p:cNvSpPr/>
            <p:nvPr/>
          </p:nvSpPr>
          <p:spPr>
            <a:xfrm>
              <a:off x="2135979" y="9406382"/>
              <a:ext cx="5252282" cy="1817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sz="3600" dirty="0" smtClean="0">
                  <a:latin typeface="+mn-lt"/>
                  <a:ea typeface="+mn-ea"/>
                  <a:cs typeface="+mn-ea"/>
                  <a:sym typeface="+mn-lt"/>
                </a:rPr>
                <a:t>	Python</a:t>
              </a:r>
              <a:r>
                <a:rPr lang="zh-CN" altLang="en-US" sz="3600" dirty="0" smtClean="0">
                  <a:latin typeface="+mn-lt"/>
                  <a:ea typeface="+mn-ea"/>
                  <a:cs typeface="+mn-ea"/>
                  <a:sym typeface="+mn-lt"/>
                </a:rPr>
                <a:t>的集成开发工具，提供代码规范，快捷键，</a:t>
              </a:r>
              <a:r>
                <a:rPr lang="en-US" altLang="zh-CN" sz="3600" dirty="0" err="1" smtClean="0">
                  <a:latin typeface="+mn-lt"/>
                  <a:ea typeface="+mn-ea"/>
                  <a:cs typeface="+mn-ea"/>
                  <a:sym typeface="+mn-lt"/>
                </a:rPr>
                <a:t>Django</a:t>
              </a:r>
              <a:r>
                <a:rPr lang="zh-CN" altLang="en-US" sz="3600" dirty="0" smtClean="0">
                  <a:latin typeface="+mn-lt"/>
                  <a:ea typeface="+mn-ea"/>
                  <a:cs typeface="+mn-ea"/>
                  <a:sym typeface="+mn-lt"/>
                </a:rPr>
                <a:t>下</a:t>
              </a:r>
              <a:r>
                <a:rPr lang="en-US" altLang="zh-CN" sz="3600" dirty="0" smtClean="0">
                  <a:latin typeface="+mn-lt"/>
                  <a:ea typeface="+mn-ea"/>
                  <a:cs typeface="+mn-ea"/>
                  <a:sym typeface="+mn-lt"/>
                </a:rPr>
                <a:t>Web</a:t>
              </a:r>
              <a:r>
                <a:rPr lang="zh-CN" altLang="en-US" sz="3600" dirty="0" smtClean="0">
                  <a:latin typeface="+mn-lt"/>
                  <a:ea typeface="+mn-ea"/>
                  <a:cs typeface="+mn-ea"/>
                  <a:sym typeface="+mn-lt"/>
                </a:rPr>
                <a:t>开发功能。</a:t>
              </a:r>
              <a:endParaRPr sz="3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Shape 405"/>
            <p:cNvSpPr/>
            <p:nvPr/>
          </p:nvSpPr>
          <p:spPr>
            <a:xfrm>
              <a:off x="9570890" y="8481928"/>
              <a:ext cx="1598194" cy="596167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38100" tIns="38100" rIns="38100" bIns="38100" anchor="ctr">
              <a:sp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altLang="zh-CN" dirty="0" err="1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Mysql</a:t>
              </a:r>
              <a:endParaRPr lang="en-US" altLang="zh-CN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Shape 406"/>
            <p:cNvSpPr/>
            <p:nvPr/>
          </p:nvSpPr>
          <p:spPr>
            <a:xfrm>
              <a:off x="9565859" y="9406382"/>
              <a:ext cx="5252282" cy="1817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sz="36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3600" dirty="0" smtClean="0">
                  <a:latin typeface="+mn-lt"/>
                  <a:ea typeface="+mn-ea"/>
                  <a:cs typeface="+mn-ea"/>
                  <a:sym typeface="+mn-lt"/>
                </a:rPr>
                <a:t>关系型数据库管理模型。提供便捷的增删查改功能，检索速度快，支持提供多语言接口。</a:t>
              </a:r>
              <a:endParaRPr sz="3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Shape 407"/>
            <p:cNvSpPr/>
            <p:nvPr/>
          </p:nvSpPr>
          <p:spPr>
            <a:xfrm>
              <a:off x="16968012" y="8481928"/>
              <a:ext cx="4860305" cy="596167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38100" tIns="38100" rIns="38100" bIns="38100" anchor="ctr">
              <a:sp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虚拟环境</a:t>
              </a:r>
              <a:r>
                <a:rPr lang="en-US" altLang="zh-CN" dirty="0" err="1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virtualenv</a:t>
              </a:r>
              <a:endParaRPr lang="en-US" altLang="zh-CN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Shape 408"/>
            <p:cNvSpPr/>
            <p:nvPr/>
          </p:nvSpPr>
          <p:spPr>
            <a:xfrm>
              <a:off x="16962981" y="9406382"/>
              <a:ext cx="5252282" cy="1817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sz="36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3600" dirty="0" smtClean="0">
                  <a:latin typeface="+mn-lt"/>
                  <a:ea typeface="+mn-ea"/>
                  <a:cs typeface="+mn-ea"/>
                  <a:sym typeface="+mn-lt"/>
                </a:rPr>
                <a:t>使不同的项目分隔开，相互之间不会影响，不同项目插件的安装后，不会造成环境的混乱。</a:t>
              </a:r>
              <a:endParaRPr sz="3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127081" y="1987314"/>
            <a:ext cx="12839895" cy="4847600"/>
            <a:chOff x="2127081" y="1987314"/>
            <a:chExt cx="12839895" cy="4847600"/>
          </a:xfrm>
        </p:grpSpPr>
        <p:sp>
          <p:nvSpPr>
            <p:cNvPr id="17" name="Shape 409"/>
            <p:cNvSpPr/>
            <p:nvPr/>
          </p:nvSpPr>
          <p:spPr>
            <a:xfrm>
              <a:off x="2127081" y="1987314"/>
              <a:ext cx="7910122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100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开发工具</a:t>
              </a:r>
              <a:endParaRPr lang="en-US" altLang="zh-CN" sz="100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Shape 410"/>
            <p:cNvSpPr/>
            <p:nvPr/>
          </p:nvSpPr>
          <p:spPr>
            <a:xfrm>
              <a:off x="2171638" y="4275106"/>
              <a:ext cx="12795338" cy="2559808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使用专业的开发工具使得开发编码过程更加便捷。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16671925" y="958091"/>
            <a:ext cx="5160963" cy="4773612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96176" y="4622801"/>
            <a:ext cx="8772293" cy="5848195"/>
          </a:xfrm>
        </p:spPr>
      </p:pic>
      <p:sp>
        <p:nvSpPr>
          <p:cNvPr id="373" name="Shape 3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6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593141" y="2009956"/>
            <a:ext cx="11822008" cy="2710612"/>
            <a:chOff x="10593141" y="2009956"/>
            <a:chExt cx="11822008" cy="2710612"/>
          </a:xfrm>
        </p:grpSpPr>
        <p:sp>
          <p:nvSpPr>
            <p:cNvPr id="370" name="Shape 370"/>
            <p:cNvSpPr/>
            <p:nvPr/>
          </p:nvSpPr>
          <p:spPr>
            <a:xfrm>
              <a:off x="10604174" y="2009956"/>
              <a:ext cx="3878923" cy="35560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 anchor="ctr">
              <a:spAutoFit/>
            </a:bodyPr>
            <a:lstStyle>
              <a:lvl1pPr algn="l">
                <a:defRPr sz="1800" cap="all" spc="360">
                  <a:solidFill>
                    <a:srgbClr val="818181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>
                  <a:cs typeface="+mn-ea"/>
                  <a:sym typeface="+mn-lt"/>
                </a:rPr>
                <a:t>demo slide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10593141" y="2292114"/>
              <a:ext cx="11822008" cy="2428454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90000"/>
                </a:lnSpc>
                <a:defRPr sz="10000" cap="all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开发语言</a:t>
              </a:r>
              <a:endParaRPr lang="en-US" altLang="zh-CN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76" name="Group 376"/>
            <p:cNvGrpSpPr/>
            <p:nvPr/>
          </p:nvGrpSpPr>
          <p:grpSpPr>
            <a:xfrm>
              <a:off x="10599197" y="4622800"/>
              <a:ext cx="11657498" cy="0"/>
              <a:chOff x="0" y="0"/>
              <a:chExt cx="11657497" cy="0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0662697" y="6683289"/>
            <a:ext cx="11593999" cy="5524768"/>
            <a:chOff x="10662697" y="6683289"/>
            <a:chExt cx="11593999" cy="5524768"/>
          </a:xfrm>
        </p:grpSpPr>
        <p:sp>
          <p:nvSpPr>
            <p:cNvPr id="372" name="Shape 372"/>
            <p:cNvSpPr/>
            <p:nvPr/>
          </p:nvSpPr>
          <p:spPr>
            <a:xfrm>
              <a:off x="10662697" y="6772274"/>
              <a:ext cx="5227140" cy="5054782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/>
            <a:p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目前使用广泛的程序设计语言之一，易编写，易阅读，易维护。拥有强大的库函数，对开发者非常友好。代码规范，可读性强。在项目的开发中应用广泛。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16716375" y="6683289"/>
              <a:ext cx="5540321" cy="5524768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 lnSpcReduction="10000"/>
            </a:bodyPr>
            <a:lstStyle/>
            <a:p>
              <a:r>
                <a:rPr lang="en-US" sz="4000" dirty="0" smtClean="0">
                  <a:latin typeface="+mn-lt"/>
                  <a:ea typeface="+mn-ea"/>
                  <a:cs typeface="+mn-ea"/>
                  <a:sym typeface="+mn-lt"/>
                </a:rPr>
                <a:t>W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eb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应用框架，基于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MVC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模式，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M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模型指定数据的存储关系和联系，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视图指的是开发者对数据如何处理，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C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控制器接收用户的输入。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模板使代码重用。强大的第三方插件，便捷的数据库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API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662697" y="5145716"/>
            <a:ext cx="5227140" cy="1000274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1A000E"/>
                </a:solidFill>
                <a:effectLst/>
                <a:uFillTx/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Python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1A000E"/>
              </a:solidFill>
              <a:effectLst/>
              <a:uFillTx/>
              <a:latin typeface="PT Sans" panose="020B0503020203020204"/>
              <a:ea typeface="PT Sans" panose="020B0503020203020204"/>
              <a:cs typeface="PT Sans" panose="020B0503020203020204"/>
              <a:sym typeface="PT Sans" panose="020B0503020203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11804" y="5145716"/>
            <a:ext cx="5227140" cy="1000274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err="1" smtClean="0">
                <a:solidFill>
                  <a:srgbClr val="1A000E"/>
                </a:solidFill>
              </a:rPr>
              <a:t>Django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1A000E"/>
              </a:solidFill>
              <a:effectLst/>
              <a:uFillTx/>
              <a:latin typeface="PT Sans" panose="020B0503020203020204"/>
              <a:ea typeface="PT Sans" panose="020B0503020203020204"/>
              <a:cs typeface="PT Sans" panose="020B0503020203020204"/>
              <a:sym typeface="PT Sans" panose="020B0503020203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>
                <a:latin typeface="+mn-lt"/>
                <a:ea typeface="+mn-ea"/>
                <a:cs typeface="+mn-ea"/>
                <a:sym typeface="+mn-lt"/>
              </a:rPr>
              <a:t>7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04" name="Group 1404"/>
          <p:cNvGrpSpPr/>
          <p:nvPr/>
        </p:nvGrpSpPr>
        <p:grpSpPr>
          <a:xfrm>
            <a:off x="10330688" y="2727335"/>
            <a:ext cx="11812356" cy="3471508"/>
            <a:chOff x="0" y="0"/>
            <a:chExt cx="11812355" cy="3471506"/>
          </a:xfrm>
        </p:grpSpPr>
        <p:sp>
          <p:nvSpPr>
            <p:cNvPr id="1401" name="Shape 1401"/>
            <p:cNvSpPr/>
            <p:nvPr/>
          </p:nvSpPr>
          <p:spPr>
            <a:xfrm>
              <a:off x="500504" y="225919"/>
              <a:ext cx="10066188" cy="190412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网站的承压能力</a:t>
              </a:r>
              <a:endParaRPr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441867" y="1477130"/>
              <a:ext cx="10761293" cy="13058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/>
            <a:p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多用户访问网站时，可以给予快速回应。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0" y="0"/>
              <a:ext cx="11812355" cy="3471506"/>
            </a:xfrm>
            <a:prstGeom prst="rect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08" name="Group 1408"/>
          <p:cNvGrpSpPr/>
          <p:nvPr/>
        </p:nvGrpSpPr>
        <p:grpSpPr>
          <a:xfrm>
            <a:off x="10330688" y="6502196"/>
            <a:ext cx="11812355" cy="3471507"/>
            <a:chOff x="0" y="0"/>
            <a:chExt cx="11812354" cy="3471505"/>
          </a:xfrm>
        </p:grpSpPr>
        <p:sp>
          <p:nvSpPr>
            <p:cNvPr id="1405" name="Shape 1405"/>
            <p:cNvSpPr/>
            <p:nvPr/>
          </p:nvSpPr>
          <p:spPr>
            <a:xfrm>
              <a:off x="500504" y="225919"/>
              <a:ext cx="10066188" cy="190412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系统的健壮性</a:t>
              </a:r>
              <a:endParaRPr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479454" y="1883723"/>
              <a:ext cx="10761293" cy="13058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/>
            <a:p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后台处理可能会出现的错误，如</a:t>
              </a:r>
              <a:r>
                <a:rPr lang="en-US" altLang="zh-CN" sz="4000" dirty="0" smtClean="0">
                  <a:latin typeface="+mn-lt"/>
                  <a:ea typeface="+mn-ea"/>
                  <a:cs typeface="+mn-ea"/>
                  <a:sym typeface="+mn-lt"/>
                </a:rPr>
                <a:t>404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页面等，以防系统崩溃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0" y="0"/>
              <a:ext cx="11812355" cy="3471506"/>
            </a:xfrm>
            <a:prstGeom prst="rect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7375" y="1173063"/>
            <a:ext cx="6115050" cy="155427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 dirty="0" smtClean="0">
                <a:ln>
                  <a:noFill/>
                </a:ln>
                <a:solidFill>
                  <a:srgbClr val="1A000E"/>
                </a:solidFill>
                <a:effectLst/>
                <a:uFillTx/>
                <a:latin typeface="+mn-ea"/>
                <a:ea typeface="+mn-ea"/>
                <a:cs typeface="PT Sans" panose="020B0503020203020204"/>
                <a:sym typeface="PT Sans" panose="020B0503020203020204"/>
              </a:rPr>
              <a:t>性能需求</a:t>
            </a:r>
            <a:endParaRPr kumimoji="0" lang="zh-CN" altLang="en-US" sz="9600" b="0" i="0" u="none" strike="noStrike" cap="none" spc="0" normalizeH="0" baseline="0" dirty="0">
              <a:ln>
                <a:noFill/>
              </a:ln>
              <a:solidFill>
                <a:srgbClr val="1A000E"/>
              </a:solidFill>
              <a:effectLst/>
              <a:uFillTx/>
              <a:latin typeface="+mn-ea"/>
              <a:ea typeface="+mn-ea"/>
              <a:cs typeface="PT Sans" panose="020B0503020203020204"/>
              <a:sym typeface="PT Sans" panose="020B050302020302020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128290"/>
            <a:ext cx="8839200" cy="698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306109" y="1476651"/>
            <a:ext cx="11972025" cy="5038449"/>
            <a:chOff x="10306109" y="1476651"/>
            <a:chExt cx="11972025" cy="4055697"/>
          </a:xfrm>
        </p:grpSpPr>
        <p:sp>
          <p:nvSpPr>
            <p:cNvPr id="422" name="Shape 422"/>
            <p:cNvSpPr/>
            <p:nvPr/>
          </p:nvSpPr>
          <p:spPr>
            <a:xfrm>
              <a:off x="10306109" y="19873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72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用户功能</a:t>
              </a:r>
              <a:endParaRPr sz="72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0383613" y="3095127"/>
              <a:ext cx="11894521" cy="243722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pPr lvl="1"/>
              <a:r>
                <a:rPr lang="en-US" sz="4000" dirty="0" smtClean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用户访问早教机构页面时，网站应具有：用户注册，用户登录，查看机构介绍，查看教师简介，查看课程简介，课程预约，收藏，报名，个人中心等功能。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27" name="Group 427"/>
            <p:cNvGrpSpPr/>
            <p:nvPr/>
          </p:nvGrpSpPr>
          <p:grpSpPr>
            <a:xfrm>
              <a:off x="10370825" y="1476651"/>
              <a:ext cx="11848791" cy="1"/>
              <a:chOff x="0" y="0"/>
              <a:chExt cx="11848789" cy="0"/>
            </a:xfrm>
          </p:grpSpPr>
          <p:sp>
            <p:nvSpPr>
              <p:cNvPr id="425" name="Shape 425"/>
              <p:cNvSpPr/>
              <p:nvPr/>
            </p:nvSpPr>
            <p:spPr>
              <a:xfrm>
                <a:off x="0" y="0"/>
                <a:ext cx="11848790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28" name="Shape 428"/>
          <p:cNvSpPr/>
          <p:nvPr/>
        </p:nvSpPr>
        <p:spPr>
          <a:xfrm>
            <a:off x="388339" y="7681262"/>
            <a:ext cx="7910121" cy="1737386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lnSpc>
                <a:spcPct val="90000"/>
              </a:lnSpc>
              <a:defRPr sz="10000" cap="all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zh-CN" altLang="en-US" sz="9600" dirty="0" smtClean="0">
                <a:latin typeface="Muli" panose="00000500000000000000" pitchFamily="2" charset="0"/>
                <a:ea typeface="+mn-ea"/>
                <a:cs typeface="+mn-ea"/>
                <a:sym typeface="+mn-lt"/>
              </a:rPr>
              <a:t>功能需求</a:t>
            </a:r>
            <a:endParaRPr lang="en-US" altLang="zh-CN" sz="9600" dirty="0">
              <a:latin typeface="Muli" panose="00000500000000000000" pitchFamily="2" charset="0"/>
              <a:ea typeface="+mn-ea"/>
              <a:cs typeface="+mn-ea"/>
              <a:sym typeface="+mn-lt"/>
            </a:endParaRPr>
          </a:p>
        </p:txBody>
      </p:sp>
      <p:grpSp>
        <p:nvGrpSpPr>
          <p:cNvPr id="11" name="Group 1"/>
          <p:cNvGrpSpPr/>
          <p:nvPr/>
        </p:nvGrpSpPr>
        <p:grpSpPr>
          <a:xfrm>
            <a:off x="10247592" y="7915551"/>
            <a:ext cx="11972025" cy="5038449"/>
            <a:chOff x="10306109" y="1476651"/>
            <a:chExt cx="11972025" cy="4055697"/>
          </a:xfrm>
        </p:grpSpPr>
        <p:sp>
          <p:nvSpPr>
            <p:cNvPr id="12" name="Shape 422"/>
            <p:cNvSpPr/>
            <p:nvPr/>
          </p:nvSpPr>
          <p:spPr>
            <a:xfrm>
              <a:off x="10306109" y="1987314"/>
              <a:ext cx="7910121" cy="1904129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zh-CN" altLang="en-US" sz="7200" dirty="0" smtClean="0">
                  <a:latin typeface="Muli" panose="00000500000000000000" pitchFamily="2" charset="0"/>
                  <a:ea typeface="+mn-ea"/>
                  <a:cs typeface="+mn-ea"/>
                  <a:sym typeface="+mn-lt"/>
                </a:rPr>
                <a:t>用户人群</a:t>
              </a:r>
              <a:endParaRPr sz="7200"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Shape 423"/>
            <p:cNvSpPr/>
            <p:nvPr/>
          </p:nvSpPr>
          <p:spPr>
            <a:xfrm>
              <a:off x="10383613" y="3095127"/>
              <a:ext cx="11894521" cy="2437221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/>
            </a:lstStyle>
            <a:p>
              <a:r>
                <a:rPr lang="en-US" sz="4000" dirty="0">
                  <a:latin typeface="+mn-lt"/>
                  <a:ea typeface="+mn-ea"/>
                  <a:cs typeface="+mn-ea"/>
                  <a:sym typeface="+mn-lt"/>
                </a:rPr>
                <a:t>	</a:t>
              </a:r>
              <a:r>
                <a:rPr lang="zh-CN" altLang="en-US" sz="4000" dirty="0" smtClean="0">
                  <a:latin typeface="+mn-lt"/>
                  <a:ea typeface="+mn-ea"/>
                  <a:cs typeface="+mn-ea"/>
                  <a:sym typeface="+mn-lt"/>
                </a:rPr>
                <a:t>网站的用户分为三类，一是管理员，对网站拥有最高权限，可以对任意数据进行增删查改；二是教师，拥有部分权限，如对课程信息的维护；三是家长用户，只能访问前端页面进行查看。</a:t>
              </a:r>
              <a:endParaRPr sz="4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4" name="Group 427"/>
            <p:cNvGrpSpPr/>
            <p:nvPr/>
          </p:nvGrpSpPr>
          <p:grpSpPr>
            <a:xfrm>
              <a:off x="10370825" y="1476651"/>
              <a:ext cx="11848791" cy="1"/>
              <a:chOff x="0" y="0"/>
              <a:chExt cx="11848789" cy="0"/>
            </a:xfrm>
          </p:grpSpPr>
          <p:sp>
            <p:nvSpPr>
              <p:cNvPr id="15" name="Shape 425"/>
              <p:cNvSpPr/>
              <p:nvPr/>
            </p:nvSpPr>
            <p:spPr>
              <a:xfrm>
                <a:off x="0" y="0"/>
                <a:ext cx="11848790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Shape 426"/>
              <p:cNvSpPr/>
              <p:nvPr/>
            </p:nvSpPr>
            <p:spPr>
              <a:xfrm>
                <a:off x="12788" y="0"/>
                <a:ext cx="94945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7" name="图片 16" descr="学校图形徽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6798" y="1476651"/>
            <a:ext cx="4373204" cy="4399453"/>
          </a:xfrm>
          <a:prstGeom prst="ellipse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8191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0662697" y="5468906"/>
            <a:ext cx="11581297" cy="4907224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rPr lang="en-US" sz="4000" dirty="0" smtClean="0">
                <a:latin typeface="+mn-ea"/>
                <a:ea typeface="+mn-ea"/>
                <a:cs typeface="+mn-ea"/>
                <a:sym typeface="+mn-lt"/>
              </a:rPr>
              <a:t>	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网站包含四个模块：用户模块中用户分为普通用户（浏览网站信息）和会员用户（报名课程）；教师管理模块包含教师详情展示，优秀教师展示，教师授课能力和满意度评估等；课程模块包含预约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报名</a:t>
            </a:r>
            <a:r>
              <a:rPr lang="en-US" altLang="zh-CN" sz="4000" dirty="0" smtClean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en-US" sz="4000" dirty="0" smtClean="0">
                <a:latin typeface="+mn-ea"/>
                <a:ea typeface="+mn-ea"/>
                <a:cs typeface="+mn-ea"/>
                <a:sym typeface="+mn-lt"/>
              </a:rPr>
              <a:t>收藏课程；网站管理模块包含机构介绍，教育理念，中心地址等。</a:t>
            </a:r>
            <a:endParaRPr sz="40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65" name="Shape 36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ym typeface="+mn-lt"/>
              </a:rPr>
              <a:t>9</a:t>
            </a:fld>
            <a:endParaRPr lang="en-US"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593141" y="1410620"/>
            <a:ext cx="11822008" cy="3309948"/>
            <a:chOff x="10593141" y="1410620"/>
            <a:chExt cx="11822008" cy="3309948"/>
          </a:xfrm>
        </p:grpSpPr>
        <p:sp>
          <p:nvSpPr>
            <p:cNvPr id="362" name="Shape 362"/>
            <p:cNvSpPr/>
            <p:nvPr/>
          </p:nvSpPr>
          <p:spPr>
            <a:xfrm>
              <a:off x="10604174" y="1410620"/>
              <a:ext cx="8141026" cy="1554272"/>
            </a:xfrm>
            <a:prstGeom prst="rect">
              <a:avLst/>
            </a:prstGeom>
            <a:ln w="3175">
              <a:miter lim="400000"/>
            </a:ln>
          </p:spPr>
          <p:txBody>
            <a:bodyPr wrap="square" lIns="38100" tIns="38100" rIns="38100" bIns="38100" anchor="ctr">
              <a:spAutoFit/>
            </a:bodyPr>
            <a:lstStyle>
              <a:lvl1pPr algn="l">
                <a:defRPr sz="1800" cap="all" spc="360">
                  <a:solidFill>
                    <a:srgbClr val="818181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zh-CN" altLang="en-US" sz="9600" dirty="0" smtClean="0">
                  <a:cs typeface="+mn-ea"/>
                  <a:sym typeface="+mn-lt"/>
                </a:rPr>
                <a:t>网站结构设计</a:t>
              </a:r>
              <a:endParaRPr sz="9600" dirty="0">
                <a:cs typeface="+mn-ea"/>
                <a:sym typeface="+mn-lt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10593141" y="2292114"/>
              <a:ext cx="11822008" cy="2428454"/>
            </a:xfrm>
            <a:prstGeom prst="rect">
              <a:avLst/>
            </a:prstGeom>
            <a:ln w="3175">
              <a:miter lim="400000"/>
            </a:ln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90000"/>
                </a:lnSpc>
                <a:defRPr sz="10000" cap="all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endParaRPr dirty="0">
                <a:latin typeface="Muli" panose="00000500000000000000" pitchFamily="2" charset="0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68" name="Group 368"/>
            <p:cNvGrpSpPr/>
            <p:nvPr/>
          </p:nvGrpSpPr>
          <p:grpSpPr>
            <a:xfrm>
              <a:off x="10599197" y="4622800"/>
              <a:ext cx="11657498" cy="0"/>
              <a:chOff x="0" y="0"/>
              <a:chExt cx="11657497" cy="0"/>
            </a:xfrm>
          </p:grpSpPr>
          <p:sp>
            <p:nvSpPr>
              <p:cNvPr id="366" name="Shape 366"/>
              <p:cNvSpPr/>
              <p:nvPr/>
            </p:nvSpPr>
            <p:spPr>
              <a:xfrm>
                <a:off x="0" y="0"/>
                <a:ext cx="11657498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" b="1355"/>
          <a:stretch>
            <a:fillRect/>
          </a:stretch>
        </p:blipFill>
        <p:spPr>
          <a:xfrm>
            <a:off x="996176" y="2964891"/>
            <a:ext cx="8976499" cy="750610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9005B"/>
      </a:dk1>
      <a:lt1>
        <a:srgbClr val="A9A9A9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300" b="0" i="0" u="none" strike="noStrike" cap="none" spc="0" normalizeH="0" baseline="0">
            <a:ln>
              <a:noFill/>
            </a:ln>
            <a:solidFill>
              <a:srgbClr val="A9A9A9"/>
            </a:solidFill>
            <a:effectLst/>
            <a:uFillTx/>
            <a:latin typeface="PT Sans" panose="020B0503020203020204"/>
            <a:ea typeface="PT Sans" panose="020B0503020203020204"/>
            <a:cs typeface="PT Sans" panose="020B0503020203020204"/>
            <a:sym typeface="PT Sans" panose="020B0503020203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300" b="0" i="0" u="none" strike="noStrike" cap="none" spc="0" normalizeH="0" baseline="0">
            <a:ln>
              <a:noFill/>
            </a:ln>
            <a:solidFill>
              <a:srgbClr val="A9A9A9"/>
            </a:solidFill>
            <a:effectLst/>
            <a:uFillTx/>
            <a:latin typeface="PT Sans" panose="020B0503020203020204"/>
            <a:ea typeface="PT Sans" panose="020B0503020203020204"/>
            <a:cs typeface="PT Sans" panose="020B0503020203020204"/>
            <a:sym typeface="PT Sans" panose="020B0503020203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335</Words>
  <Application>Microsoft Office PowerPoint</Application>
  <PresentationFormat>自定义</PresentationFormat>
  <Paragraphs>92</Paragraphs>
  <Slides>17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From1989.taobao.com</dc:title>
  <dc:subject>From1989.taobao.com</dc:subject>
  <dc:creator>From1989.taobao.com</dc:creator>
  <cp:keywords>From1989.taobao.com</cp:keywords>
  <dc:description>From1989.taobao.com</dc:description>
  <cp:lastModifiedBy>辉煌电脑</cp:lastModifiedBy>
  <cp:revision>62</cp:revision>
  <dcterms:created xsi:type="dcterms:W3CDTF">2018-08-16T01:33:23Z</dcterms:created>
  <dcterms:modified xsi:type="dcterms:W3CDTF">2019-06-01T09:04:09Z</dcterms:modified>
  <cp:category>From1989.taobao.com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2052-1.2.3.312</vt:lpwstr>
  </property>
</Properties>
</file>